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60" r:id="rId1"/>
  </p:sldMasterIdLst>
  <p:sldIdLst>
    <p:sldId id="256" r:id="rId2"/>
    <p:sldId id="262" r:id="rId3"/>
    <p:sldId id="257" r:id="rId4"/>
    <p:sldId id="260" r:id="rId5"/>
    <p:sldId id="259" r:id="rId6"/>
    <p:sldId id="258" r:id="rId7"/>
    <p:sldId id="261" r:id="rId8"/>
    <p:sldId id="263" r:id="rId9"/>
    <p:sldId id="269" r:id="rId10"/>
    <p:sldId id="264" r:id="rId11"/>
    <p:sldId id="266" r:id="rId12"/>
    <p:sldId id="267" r:id="rId13"/>
    <p:sldId id="265" r:id="rId14"/>
    <p:sldId id="270" r:id="rId15"/>
  </p:sldIdLst>
  <p:sldSz cx="12192000" cy="6858000"/>
  <p:notesSz cx="6797675" cy="99266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Μεσαίο στυλ 2 - Έμφαση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987" autoAdjust="0"/>
    <p:restoredTop sz="94660"/>
  </p:normalViewPr>
  <p:slideViewPr>
    <p:cSldViewPr snapToGrid="0">
      <p:cViewPr varScale="1">
        <p:scale>
          <a:sx n="117" d="100"/>
          <a:sy n="117" d="100"/>
        </p:scale>
        <p:origin x="619"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Διαφάνεια τίτλου">
    <p:spTree>
      <p:nvGrpSpPr>
        <p:cNvPr id="1" name=""/>
        <p:cNvGrpSpPr/>
        <p:nvPr/>
      </p:nvGrpSpPr>
      <p:grpSpPr>
        <a:xfrm>
          <a:off x="0" y="0"/>
          <a:ext cx="0" cy="0"/>
          <a:chOff x="0" y="0"/>
          <a:chExt cx="0" cy="0"/>
        </a:xfrm>
      </p:grpSpPr>
      <p:sp>
        <p:nvSpPr>
          <p:cNvPr id="2" name="Title 1"/>
          <p:cNvSpPr>
            <a:spLocks noGrp="1"/>
          </p:cNvSpPr>
          <p:nvPr>
            <p:ph type="ctrTitle"/>
          </p:nvPr>
        </p:nvSpPr>
        <p:spPr>
          <a:xfrm>
            <a:off x="684212" y="685799"/>
            <a:ext cx="8001000" cy="2971801"/>
          </a:xfrm>
        </p:spPr>
        <p:txBody>
          <a:bodyPr anchor="b">
            <a:normAutofit/>
          </a:bodyPr>
          <a:lstStyle>
            <a:lvl1pPr algn="l">
              <a:defRPr sz="4800">
                <a:effectLst/>
              </a:defRPr>
            </a:lvl1pPr>
          </a:lstStyle>
          <a:p>
            <a:r>
              <a:rPr lang="el-GR"/>
              <a:t>Κάντε κλικ για να επεξεργαστείτε τον τίτλο υποδείγματος</a:t>
            </a:r>
            <a:endParaRPr lang="en-US" dirty="0"/>
          </a:p>
        </p:txBody>
      </p:sp>
      <p:sp>
        <p:nvSpPr>
          <p:cNvPr id="3" name="Subtitle 2"/>
          <p:cNvSpPr>
            <a:spLocks noGrp="1"/>
          </p:cNvSpPr>
          <p:nvPr>
            <p:ph type="subTitle" idx="1"/>
          </p:nvPr>
        </p:nvSpPr>
        <p:spPr>
          <a:xfrm>
            <a:off x="684212" y="3843867"/>
            <a:ext cx="6400800" cy="1947333"/>
          </a:xfrm>
        </p:spPr>
        <p:txBody>
          <a:bodyPr anchor="t">
            <a:normAutofit/>
          </a:bodyPr>
          <a:lstStyle>
            <a:lvl1pPr marL="0" indent="0" algn="l">
              <a:buNone/>
              <a:defRPr sz="2100">
                <a:solidFill>
                  <a:schemeClr val="bg2">
                    <a:lumMod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a:t>Κάντε κλικ για να επεξεργαστείτε τον υπότιτλο του υποδείγματος</a:t>
            </a:r>
            <a:endParaRPr lang="en-US" dirty="0"/>
          </a:p>
        </p:txBody>
      </p:sp>
      <p:sp>
        <p:nvSpPr>
          <p:cNvPr id="4" name="Date Placeholder 3"/>
          <p:cNvSpPr>
            <a:spLocks noGrp="1"/>
          </p:cNvSpPr>
          <p:nvPr>
            <p:ph type="dt" sz="half" idx="10"/>
          </p:nvPr>
        </p:nvSpPr>
        <p:spPr/>
        <p:txBody>
          <a:bodyPr/>
          <a:lstStyle/>
          <a:p>
            <a:fld id="{9AB3A824-1A51-4B26-AD58-A6D8E14F6C04}" type="datetimeFigureOut">
              <a:rPr lang="en-US" smtClean="0"/>
              <a:t>12/4/2025</a:t>
            </a:fld>
            <a:endParaRPr lang="en-US" dirty="0"/>
          </a:p>
        </p:txBody>
      </p:sp>
      <p:sp>
        <p:nvSpPr>
          <p:cNvPr id="5" name="Footer Placeholder 4"/>
          <p:cNvSpPr>
            <a:spLocks noGrp="1"/>
          </p:cNvSpPr>
          <p:nvPr>
            <p:ph type="ftr" sz="quarter" idx="11"/>
          </p:nvPr>
        </p:nvSpPr>
        <p:spPr/>
        <p:txBody>
          <a:bodyPr/>
          <a:lstStyle/>
          <a:p>
            <a:r>
              <a:rPr lang="en-US"/>
              <a:t>
              </a:t>
            </a:r>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cxnSp>
        <p:nvCxnSpPr>
          <p:cNvPr id="16" name="Straight Connector 15"/>
          <p:cNvCxnSpPr/>
          <p:nvPr/>
        </p:nvCxnSpPr>
        <p:spPr>
          <a:xfrm flipH="1">
            <a:off x="8228012" y="8467"/>
            <a:ext cx="3810000" cy="3810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flipH="1">
            <a:off x="6108170" y="91545"/>
            <a:ext cx="6080655" cy="608065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flipH="1">
            <a:off x="7235825" y="228600"/>
            <a:ext cx="4953000" cy="4953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335837" y="32278"/>
            <a:ext cx="4852989" cy="485298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flipH="1">
            <a:off x="7845426" y="609601"/>
            <a:ext cx="4343399" cy="434339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4521266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Πανοραμική εικόνα με λεζάντα">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17" name="Picture Placeholder 2"/>
          <p:cNvSpPr>
            <a:spLocks noGrp="1" noChangeAspect="1"/>
          </p:cNvSpPr>
          <p:nvPr>
            <p:ph type="pic" idx="13"/>
          </p:nvPr>
        </p:nvSpPr>
        <p:spPr>
          <a:xfrm>
            <a:off x="685800" y="533400"/>
            <a:ext cx="10818812" cy="31242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l-GR"/>
              <a:t>Κάντε κλικ στο εικονίδιο για να προσθέσετε εικόνα</a:t>
            </a:r>
            <a:endParaRPr lang="en-US" dirty="0"/>
          </a:p>
        </p:txBody>
      </p:sp>
      <p:sp>
        <p:nvSpPr>
          <p:cNvPr id="16" name="Text Placeholder 9"/>
          <p:cNvSpPr>
            <a:spLocks noGrp="1"/>
          </p:cNvSpPr>
          <p:nvPr>
            <p:ph type="body" sz="quarter" idx="14"/>
          </p:nvPr>
        </p:nvSpPr>
        <p:spPr>
          <a:xfrm>
            <a:off x="914402" y="3843867"/>
            <a:ext cx="8304210" cy="457200"/>
          </a:xfrm>
        </p:spPr>
        <p:txBody>
          <a:bodyPr anchor="t">
            <a:normAutofit/>
          </a:bodyPr>
          <a:lstStyle>
            <a:lvl1pPr marL="0" indent="0">
              <a:buFontTx/>
              <a:buNone/>
              <a:defRPr sz="16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l-GR"/>
              <a:t>Στυλ κειμένου υποδείγματος</a:t>
            </a:r>
          </a:p>
        </p:txBody>
      </p:sp>
      <p:sp>
        <p:nvSpPr>
          <p:cNvPr id="3" name="Date Placeholder 2"/>
          <p:cNvSpPr>
            <a:spLocks noGrp="1"/>
          </p:cNvSpPr>
          <p:nvPr>
            <p:ph type="dt" sz="half" idx="10"/>
          </p:nvPr>
        </p:nvSpPr>
        <p:spPr/>
        <p:txBody>
          <a:bodyPr/>
          <a:lstStyle/>
          <a:p>
            <a:fld id="{3CBC1C18-307B-4F68-A007-B5B542270E8D}" type="datetimeFigureOut">
              <a:rPr lang="en-US" smtClean="0"/>
              <a:t>12/4/2025</a:t>
            </a:fld>
            <a:endParaRPr lang="en-US" dirty="0"/>
          </a:p>
        </p:txBody>
      </p:sp>
      <p:sp>
        <p:nvSpPr>
          <p:cNvPr id="4" name="Footer Placeholder 3"/>
          <p:cNvSpPr>
            <a:spLocks noGrp="1"/>
          </p:cNvSpPr>
          <p:nvPr>
            <p:ph type="ftr" sz="quarter" idx="11"/>
          </p:nvPr>
        </p:nvSpPr>
        <p:spPr/>
        <p:txBody>
          <a:bodyPr/>
          <a:lstStyle/>
          <a:p>
            <a:r>
              <a:rPr lang="en-US"/>
              <a:t>
              </a:t>
            </a:r>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4079414650"/>
      </p:ext>
    </p:extLst>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Τίτλος και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anchor="ctr">
            <a:normAutofit/>
          </a:bodyPr>
          <a:lstStyle>
            <a:lvl1pPr algn="l">
              <a:defRPr sz="3200" b="0" cap="all"/>
            </a:lvl1p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684212" y="4114800"/>
            <a:ext cx="8535988" cy="1879600"/>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a:t>Στυλ κειμένου υποδείγματος</a:t>
            </a:r>
          </a:p>
        </p:txBody>
      </p:sp>
      <p:sp>
        <p:nvSpPr>
          <p:cNvPr id="4" name="Date Placeholder 3"/>
          <p:cNvSpPr>
            <a:spLocks noGrp="1"/>
          </p:cNvSpPr>
          <p:nvPr>
            <p:ph type="dt" sz="half" idx="10"/>
          </p:nvPr>
        </p:nvSpPr>
        <p:spPr/>
        <p:txBody>
          <a:bodyPr/>
          <a:lstStyle/>
          <a:p>
            <a:fld id="{3CBC1C18-307B-4F68-A007-B5B542270E8D}" type="datetimeFigureOut">
              <a:rPr lang="en-US" smtClean="0"/>
              <a:t>12/4/2025</a:t>
            </a:fld>
            <a:endParaRPr lang="en-US" dirty="0"/>
          </a:p>
        </p:txBody>
      </p:sp>
      <p:sp>
        <p:nvSpPr>
          <p:cNvPr id="5" name="Footer Placeholder 4"/>
          <p:cNvSpPr>
            <a:spLocks noGrp="1"/>
          </p:cNvSpPr>
          <p:nvPr>
            <p:ph type="ftr" sz="quarter" idx="11"/>
          </p:nvPr>
        </p:nvSpPr>
        <p:spPr/>
        <p:txBody>
          <a:bodyPr/>
          <a:lstStyle/>
          <a:p>
            <a:r>
              <a:rPr lang="en-US"/>
              <a:t>
              </a:t>
            </a:r>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1049245648"/>
      </p:ext>
    </p:extLst>
  </p:cSld>
  <p:clrMapOvr>
    <a:masterClrMapping/>
  </p:clrMapOvr>
  <p:hf sldNum="0"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Εισαγωγικά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1141411" y="685800"/>
            <a:ext cx="9144001" cy="2743200"/>
          </a:xfrm>
        </p:spPr>
        <p:txBody>
          <a:bodyPr anchor="ctr">
            <a:normAutofit/>
          </a:bodyPr>
          <a:lstStyle>
            <a:lvl1pPr algn="l">
              <a:defRPr sz="3200" b="0" cap="all">
                <a:solidFill>
                  <a:schemeClr val="tx1"/>
                </a:solidFill>
              </a:defRPr>
            </a:lvl1pPr>
          </a:lstStyle>
          <a:p>
            <a:r>
              <a:rPr lang="el-GR"/>
              <a:t>Κάντε κλικ για να επεξεργαστείτε τον τίτλο υποδείγματος</a:t>
            </a:r>
            <a:endParaRPr lang="en-US" dirty="0"/>
          </a:p>
        </p:txBody>
      </p:sp>
      <p:sp>
        <p:nvSpPr>
          <p:cNvPr id="10" name="Text Placeholder 9"/>
          <p:cNvSpPr>
            <a:spLocks noGrp="1"/>
          </p:cNvSpPr>
          <p:nvPr>
            <p:ph type="body" sz="quarter" idx="13"/>
          </p:nvPr>
        </p:nvSpPr>
        <p:spPr>
          <a:xfrm>
            <a:off x="1446212" y="3429000"/>
            <a:ext cx="8534400" cy="3810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l-GR"/>
              <a:t>Στυλ κειμένου υποδείγματος</a:t>
            </a:r>
          </a:p>
        </p:txBody>
      </p:sp>
      <p:sp>
        <p:nvSpPr>
          <p:cNvPr id="3" name="Text Placeholder 2"/>
          <p:cNvSpPr>
            <a:spLocks noGrp="1"/>
          </p:cNvSpPr>
          <p:nvPr>
            <p:ph type="body" idx="1"/>
          </p:nvPr>
        </p:nvSpPr>
        <p:spPr>
          <a:xfrm>
            <a:off x="684213" y="4301067"/>
            <a:ext cx="8534400" cy="1684865"/>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a:t>Στυλ κειμένου υποδείγματος</a:t>
            </a:r>
          </a:p>
        </p:txBody>
      </p:sp>
      <p:sp>
        <p:nvSpPr>
          <p:cNvPr id="4" name="Date Placeholder 3"/>
          <p:cNvSpPr>
            <a:spLocks noGrp="1"/>
          </p:cNvSpPr>
          <p:nvPr>
            <p:ph type="dt" sz="half" idx="10"/>
          </p:nvPr>
        </p:nvSpPr>
        <p:spPr/>
        <p:txBody>
          <a:bodyPr/>
          <a:lstStyle/>
          <a:p>
            <a:fld id="{3CBC1C18-307B-4F68-A007-B5B542270E8D}" type="datetimeFigureOut">
              <a:rPr lang="en-US" smtClean="0"/>
              <a:t>12/4/2025</a:t>
            </a:fld>
            <a:endParaRPr lang="en-US" dirty="0"/>
          </a:p>
        </p:txBody>
      </p:sp>
      <p:sp>
        <p:nvSpPr>
          <p:cNvPr id="5" name="Footer Placeholder 4"/>
          <p:cNvSpPr>
            <a:spLocks noGrp="1"/>
          </p:cNvSpPr>
          <p:nvPr>
            <p:ph type="ftr" sz="quarter" idx="11"/>
          </p:nvPr>
        </p:nvSpPr>
        <p:spPr/>
        <p:txBody>
          <a:bodyPr/>
          <a:lstStyle/>
          <a:p>
            <a:r>
              <a:rPr lang="en-US"/>
              <a:t>
              </a:t>
            </a:r>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
        <p:nvSpPr>
          <p:cNvPr id="14" name="TextBox 13"/>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7754322"/>
      </p:ext>
    </p:extLst>
  </p:cSld>
  <p:clrMapOvr>
    <a:masterClrMapping/>
  </p:clrMapOvr>
  <p:hf sldNum="0"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Κάρτα ονόματος">
    <p:spTree>
      <p:nvGrpSpPr>
        <p:cNvPr id="1" name=""/>
        <p:cNvGrpSpPr/>
        <p:nvPr/>
      </p:nvGrpSpPr>
      <p:grpSpPr>
        <a:xfrm>
          <a:off x="0" y="0"/>
          <a:ext cx="0" cy="0"/>
          <a:chOff x="0" y="0"/>
          <a:chExt cx="0" cy="0"/>
        </a:xfrm>
      </p:grpSpPr>
      <p:sp>
        <p:nvSpPr>
          <p:cNvPr id="2" name="Title 1"/>
          <p:cNvSpPr>
            <a:spLocks noGrp="1"/>
          </p:cNvSpPr>
          <p:nvPr>
            <p:ph type="title"/>
          </p:nvPr>
        </p:nvSpPr>
        <p:spPr>
          <a:xfrm>
            <a:off x="684212" y="3429000"/>
            <a:ext cx="8534400" cy="1697400"/>
          </a:xfrm>
        </p:spPr>
        <p:txBody>
          <a:bodyPr anchor="b">
            <a:normAutofit/>
          </a:bodyPr>
          <a:lstStyle>
            <a:lvl1pPr algn="l">
              <a:defRPr sz="3200" b="0" cap="all"/>
            </a:lvl1p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684211" y="5132981"/>
            <a:ext cx="8535990" cy="860400"/>
          </a:xfrm>
        </p:spPr>
        <p:txBody>
          <a:bodyPr anchor="t">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a:t>Στυλ κειμένου υποδείγματος</a:t>
            </a:r>
          </a:p>
        </p:txBody>
      </p:sp>
      <p:sp>
        <p:nvSpPr>
          <p:cNvPr id="4" name="Date Placeholder 3"/>
          <p:cNvSpPr>
            <a:spLocks noGrp="1"/>
          </p:cNvSpPr>
          <p:nvPr>
            <p:ph type="dt" sz="half" idx="10"/>
          </p:nvPr>
        </p:nvSpPr>
        <p:spPr/>
        <p:txBody>
          <a:bodyPr/>
          <a:lstStyle/>
          <a:p>
            <a:fld id="{3CBC1C18-307B-4F68-A007-B5B542270E8D}" type="datetimeFigureOut">
              <a:rPr lang="en-US" smtClean="0"/>
              <a:t>12/4/2025</a:t>
            </a:fld>
            <a:endParaRPr lang="en-US" dirty="0"/>
          </a:p>
        </p:txBody>
      </p:sp>
      <p:sp>
        <p:nvSpPr>
          <p:cNvPr id="5" name="Footer Placeholder 4"/>
          <p:cNvSpPr>
            <a:spLocks noGrp="1"/>
          </p:cNvSpPr>
          <p:nvPr>
            <p:ph type="ftr" sz="quarter" idx="11"/>
          </p:nvPr>
        </p:nvSpPr>
        <p:spPr/>
        <p:txBody>
          <a:bodyPr/>
          <a:lstStyle/>
          <a:p>
            <a:r>
              <a:rPr lang="en-US"/>
              <a:t>
              </a:t>
            </a:r>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1185955637"/>
      </p:ext>
    </p:extLst>
  </p:cSld>
  <p:clrMapOvr>
    <a:masterClrMapping/>
  </p:clrMapOvr>
  <p:hf sldNum="0" hdr="0" ftr="0" dt="0"/>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Κάρτα ονόματος με φράση">
    <p:spTree>
      <p:nvGrpSpPr>
        <p:cNvPr id="1" name=""/>
        <p:cNvGrpSpPr/>
        <p:nvPr/>
      </p:nvGrpSpPr>
      <p:grpSpPr>
        <a:xfrm>
          <a:off x="0" y="0"/>
          <a:ext cx="0" cy="0"/>
          <a:chOff x="0" y="0"/>
          <a:chExt cx="0" cy="0"/>
        </a:xfrm>
      </p:grpSpPr>
      <p:sp>
        <p:nvSpPr>
          <p:cNvPr id="2" name="Title 1"/>
          <p:cNvSpPr>
            <a:spLocks noGrp="1"/>
          </p:cNvSpPr>
          <p:nvPr>
            <p:ph type="title"/>
          </p:nvPr>
        </p:nvSpPr>
        <p:spPr>
          <a:xfrm>
            <a:off x="1141413" y="685800"/>
            <a:ext cx="9144000" cy="2743200"/>
          </a:xfrm>
        </p:spPr>
        <p:txBody>
          <a:bodyPr anchor="ctr">
            <a:normAutofit/>
          </a:bodyPr>
          <a:lstStyle>
            <a:lvl1pPr algn="l">
              <a:defRPr sz="3200" b="0" cap="all">
                <a:solidFill>
                  <a:schemeClr val="tx1"/>
                </a:solidFill>
              </a:defRPr>
            </a:lvl1pPr>
          </a:lstStyle>
          <a:p>
            <a:r>
              <a:rPr lang="el-GR"/>
              <a:t>Κάντε κλικ για να επεξεργαστείτε τον τίτλο υποδείγματος</a:t>
            </a:r>
            <a:endParaRPr lang="en-US" dirty="0"/>
          </a:p>
        </p:txBody>
      </p:sp>
      <p:sp>
        <p:nvSpPr>
          <p:cNvPr id="10" name="Text Placeholder 9"/>
          <p:cNvSpPr>
            <a:spLocks noGrp="1"/>
          </p:cNvSpPr>
          <p:nvPr>
            <p:ph type="body" sz="quarter" idx="13"/>
          </p:nvPr>
        </p:nvSpPr>
        <p:spPr>
          <a:xfrm>
            <a:off x="684212" y="3928534"/>
            <a:ext cx="8534401" cy="1049866"/>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el-GR"/>
              <a:t>Στυλ κειμένου υποδείγματος</a:t>
            </a:r>
          </a:p>
        </p:txBody>
      </p:sp>
      <p:sp>
        <p:nvSpPr>
          <p:cNvPr id="3" name="Text Placeholder 2"/>
          <p:cNvSpPr>
            <a:spLocks noGrp="1"/>
          </p:cNvSpPr>
          <p:nvPr>
            <p:ph type="body" idx="1"/>
          </p:nvPr>
        </p:nvSpPr>
        <p:spPr>
          <a:xfrm>
            <a:off x="684211" y="4978400"/>
            <a:ext cx="8534401" cy="10160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a:t>Στυλ κειμένου υποδείγματος</a:t>
            </a:r>
          </a:p>
        </p:txBody>
      </p:sp>
      <p:sp>
        <p:nvSpPr>
          <p:cNvPr id="4" name="Date Placeholder 3"/>
          <p:cNvSpPr>
            <a:spLocks noGrp="1"/>
          </p:cNvSpPr>
          <p:nvPr>
            <p:ph type="dt" sz="half" idx="10"/>
          </p:nvPr>
        </p:nvSpPr>
        <p:spPr/>
        <p:txBody>
          <a:bodyPr/>
          <a:lstStyle/>
          <a:p>
            <a:fld id="{3CBC1C18-307B-4F68-A007-B5B542270E8D}" type="datetimeFigureOut">
              <a:rPr lang="en-US" smtClean="0"/>
              <a:t>12/4/2025</a:t>
            </a:fld>
            <a:endParaRPr lang="en-US" dirty="0"/>
          </a:p>
        </p:txBody>
      </p:sp>
      <p:sp>
        <p:nvSpPr>
          <p:cNvPr id="5" name="Footer Placeholder 4"/>
          <p:cNvSpPr>
            <a:spLocks noGrp="1"/>
          </p:cNvSpPr>
          <p:nvPr>
            <p:ph type="ftr" sz="quarter" idx="11"/>
          </p:nvPr>
        </p:nvSpPr>
        <p:spPr/>
        <p:txBody>
          <a:bodyPr/>
          <a:lstStyle/>
          <a:p>
            <a:r>
              <a:rPr lang="en-US"/>
              <a:t>
              </a:t>
            </a:r>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
        <p:nvSpPr>
          <p:cNvPr id="11" name="TextBox 10"/>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2" name="TextBox 11"/>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1165108561"/>
      </p:ext>
    </p:extLst>
  </p:cSld>
  <p:clrMapOvr>
    <a:masterClrMapping/>
  </p:clrMapOvr>
  <p:hf sldNum="0" hdr="0" ftr="0" dt="0"/>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ή False">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vert="horz" lIns="91440" tIns="45720" rIns="91440" bIns="45720" rtlCol="0" anchor="ctr">
            <a:normAutofit/>
          </a:bodyPr>
          <a:lstStyle>
            <a:lvl1pPr>
              <a:defRPr lang="en-US" b="0" dirty="0"/>
            </a:lvl1pPr>
          </a:lstStyle>
          <a:p>
            <a:pPr marL="0" lvl="0"/>
            <a:r>
              <a:rPr lang="el-GR"/>
              <a:t>Κάντε κλικ για να επεξεργαστείτε τον τίτλο υποδείγματος</a:t>
            </a:r>
            <a:endParaRPr lang="en-US" dirty="0"/>
          </a:p>
        </p:txBody>
      </p:sp>
      <p:sp>
        <p:nvSpPr>
          <p:cNvPr id="10" name="Text Placeholder 9"/>
          <p:cNvSpPr>
            <a:spLocks noGrp="1"/>
          </p:cNvSpPr>
          <p:nvPr>
            <p:ph type="body" sz="quarter" idx="13"/>
          </p:nvPr>
        </p:nvSpPr>
        <p:spPr>
          <a:xfrm>
            <a:off x="684212" y="3928534"/>
            <a:ext cx="8534400" cy="838200"/>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el-GR"/>
              <a:t>Στυλ κειμένου υποδείγματος</a:t>
            </a:r>
          </a:p>
        </p:txBody>
      </p:sp>
      <p:sp>
        <p:nvSpPr>
          <p:cNvPr id="3" name="Text Placeholder 2"/>
          <p:cNvSpPr>
            <a:spLocks noGrp="1"/>
          </p:cNvSpPr>
          <p:nvPr>
            <p:ph type="body" idx="1"/>
          </p:nvPr>
        </p:nvSpPr>
        <p:spPr>
          <a:xfrm>
            <a:off x="684211" y="4766732"/>
            <a:ext cx="8534401" cy="1227667"/>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a:t>Στυλ κειμένου υποδείγματος</a:t>
            </a:r>
          </a:p>
        </p:txBody>
      </p:sp>
      <p:sp>
        <p:nvSpPr>
          <p:cNvPr id="4" name="Date Placeholder 3"/>
          <p:cNvSpPr>
            <a:spLocks noGrp="1"/>
          </p:cNvSpPr>
          <p:nvPr>
            <p:ph type="dt" sz="half" idx="10"/>
          </p:nvPr>
        </p:nvSpPr>
        <p:spPr/>
        <p:txBody>
          <a:bodyPr/>
          <a:lstStyle/>
          <a:p>
            <a:fld id="{3CBC1C18-307B-4F68-A007-B5B542270E8D}" type="datetimeFigureOut">
              <a:rPr lang="en-US" smtClean="0"/>
              <a:t>12/4/2025</a:t>
            </a:fld>
            <a:endParaRPr lang="en-US" dirty="0"/>
          </a:p>
        </p:txBody>
      </p:sp>
      <p:sp>
        <p:nvSpPr>
          <p:cNvPr id="5" name="Footer Placeholder 4"/>
          <p:cNvSpPr>
            <a:spLocks noGrp="1"/>
          </p:cNvSpPr>
          <p:nvPr>
            <p:ph type="ftr" sz="quarter" idx="11"/>
          </p:nvPr>
        </p:nvSpPr>
        <p:spPr/>
        <p:txBody>
          <a:bodyPr/>
          <a:lstStyle/>
          <a:p>
            <a:r>
              <a:rPr lang="en-US"/>
              <a:t>
              </a:t>
            </a:r>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774587031"/>
      </p:ext>
    </p:extLst>
  </p:cSld>
  <p:clrMapOvr>
    <a:masterClrMapping/>
  </p:clrMapOvr>
  <p:hf sldNum="0" hdr="0" ftr="0" dt="0"/>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lang="el-GR"/>
              <a:t>Κάντε κλικ για να επεξεργαστείτε τον τίτλο υποδείγματος</a:t>
            </a:r>
            <a:endParaRPr lang="en-US" dirty="0"/>
          </a:p>
        </p:txBody>
      </p:sp>
      <p:sp>
        <p:nvSpPr>
          <p:cNvPr id="3" name="Vertical Text Placeholder 2"/>
          <p:cNvSpPr>
            <a:spLocks noGrp="1"/>
          </p:cNvSpPr>
          <p:nvPr>
            <p:ph type="body" orient="vert" idx="1"/>
          </p:nvPr>
        </p:nvSpPr>
        <p:spPr/>
        <p:txBody>
          <a:bodyPr vert="eaVert" ancho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10"/>
          </p:nvPr>
        </p:nvSpPr>
        <p:spPr/>
        <p:txBody>
          <a:bodyPr/>
          <a:lstStyle/>
          <a:p>
            <a:fld id="{D857E33E-8B18-4087-B112-809917729534}" type="datetimeFigureOut">
              <a:rPr lang="en-US" smtClean="0"/>
              <a:t>12/4/2025</a:t>
            </a:fld>
            <a:endParaRPr lang="en-US" dirty="0"/>
          </a:p>
        </p:txBody>
      </p:sp>
      <p:sp>
        <p:nvSpPr>
          <p:cNvPr id="5" name="Footer Placeholder 4"/>
          <p:cNvSpPr>
            <a:spLocks noGrp="1"/>
          </p:cNvSpPr>
          <p:nvPr>
            <p:ph type="ftr" sz="quarter" idx="11"/>
          </p:nvPr>
        </p:nvSpPr>
        <p:spPr/>
        <p:txBody>
          <a:bodyPr/>
          <a:lstStyle/>
          <a:p>
            <a:r>
              <a:rPr lang="en-US"/>
              <a:t>
              </a:t>
            </a:r>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03968509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85212" y="685800"/>
            <a:ext cx="2057400" cy="4572000"/>
          </a:xfrm>
        </p:spPr>
        <p:txBody>
          <a:bodyPr vert="eaVert"/>
          <a:lstStyle/>
          <a:p>
            <a:r>
              <a:rPr lang="el-GR"/>
              <a:t>Κάντε κλικ για να επεξεργαστείτε τον τίτλο υποδείγματος</a:t>
            </a:r>
            <a:endParaRPr lang="en-US" dirty="0"/>
          </a:p>
        </p:txBody>
      </p:sp>
      <p:sp>
        <p:nvSpPr>
          <p:cNvPr id="3" name="Vertical Text Placeholder 2"/>
          <p:cNvSpPr>
            <a:spLocks noGrp="1"/>
          </p:cNvSpPr>
          <p:nvPr>
            <p:ph type="body" orient="vert" idx="1"/>
          </p:nvPr>
        </p:nvSpPr>
        <p:spPr>
          <a:xfrm>
            <a:off x="685800" y="685800"/>
            <a:ext cx="7823200" cy="5308600"/>
          </a:xfrm>
        </p:spPr>
        <p:txBody>
          <a:bodyPr vert="eaVert" ancho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10"/>
          </p:nvPr>
        </p:nvSpPr>
        <p:spPr/>
        <p:txBody>
          <a:bodyPr/>
          <a:lstStyle/>
          <a:p>
            <a:fld id="{D3FFE419-2371-464F-8239-3959401C3561}" type="datetimeFigureOut">
              <a:rPr lang="en-US" smtClean="0"/>
              <a:t>12/4/2025</a:t>
            </a:fld>
            <a:endParaRPr lang="en-US" dirty="0"/>
          </a:p>
        </p:txBody>
      </p:sp>
      <p:sp>
        <p:nvSpPr>
          <p:cNvPr id="5" name="Footer Placeholder 4"/>
          <p:cNvSpPr>
            <a:spLocks noGrp="1"/>
          </p:cNvSpPr>
          <p:nvPr>
            <p:ph type="ftr" sz="quarter" idx="11"/>
          </p:nvPr>
        </p:nvSpPr>
        <p:spPr/>
        <p:txBody>
          <a:bodyPr/>
          <a:lstStyle/>
          <a:p>
            <a:r>
              <a:rPr lang="en-US"/>
              <a:t>
              </a:t>
            </a:r>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6901846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idx="1"/>
          </p:nvPr>
        </p:nvSpPr>
        <p:spPr/>
        <p:txBody>
          <a:bodyPr anchor="ct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10"/>
          </p:nvPr>
        </p:nvSpPr>
        <p:spPr/>
        <p:txBody>
          <a:bodyPr/>
          <a:lstStyle/>
          <a:p>
            <a:fld id="{97D162C4-EDD9-4389-A98B-B87ECEA2A816}" type="datetimeFigureOut">
              <a:rPr lang="en-US" smtClean="0"/>
              <a:t>12/4/2025</a:t>
            </a:fld>
            <a:endParaRPr lang="en-US" dirty="0"/>
          </a:p>
        </p:txBody>
      </p:sp>
      <p:sp>
        <p:nvSpPr>
          <p:cNvPr id="5" name="Footer Placeholder 4"/>
          <p:cNvSpPr>
            <a:spLocks noGrp="1"/>
          </p:cNvSpPr>
          <p:nvPr>
            <p:ph type="ftr" sz="quarter" idx="11"/>
          </p:nvPr>
        </p:nvSpPr>
        <p:spPr/>
        <p:txBody>
          <a:bodyPr/>
          <a:lstStyle/>
          <a:p>
            <a:r>
              <a:rPr lang="en-US"/>
              <a:t>
              </a:t>
            </a:r>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414097091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Title 1"/>
          <p:cNvSpPr>
            <a:spLocks noGrp="1"/>
          </p:cNvSpPr>
          <p:nvPr>
            <p:ph type="title"/>
          </p:nvPr>
        </p:nvSpPr>
        <p:spPr>
          <a:xfrm>
            <a:off x="684211" y="2006600"/>
            <a:ext cx="8534401" cy="2281600"/>
          </a:xfrm>
        </p:spPr>
        <p:txBody>
          <a:bodyPr anchor="b">
            <a:normAutofit/>
          </a:bodyPr>
          <a:lstStyle>
            <a:lvl1pPr algn="l">
              <a:defRPr sz="3600" b="0" cap="all"/>
            </a:lvl1p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684213" y="4495800"/>
            <a:ext cx="8534400" cy="14986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a:t>Στυλ κειμένου υποδείγματος</a:t>
            </a:r>
          </a:p>
        </p:txBody>
      </p:sp>
      <p:sp>
        <p:nvSpPr>
          <p:cNvPr id="4" name="Date Placeholder 3"/>
          <p:cNvSpPr>
            <a:spLocks noGrp="1"/>
          </p:cNvSpPr>
          <p:nvPr>
            <p:ph type="dt" sz="half" idx="10"/>
          </p:nvPr>
        </p:nvSpPr>
        <p:spPr/>
        <p:txBody>
          <a:bodyPr/>
          <a:lstStyle/>
          <a:p>
            <a:fld id="{3E5059C3-6A89-4494-99FF-5A4D6FFD50EB}" type="datetimeFigureOut">
              <a:rPr lang="en-US" smtClean="0"/>
              <a:t>12/4/2025</a:t>
            </a:fld>
            <a:endParaRPr lang="en-US" dirty="0"/>
          </a:p>
        </p:txBody>
      </p:sp>
      <p:sp>
        <p:nvSpPr>
          <p:cNvPr id="5" name="Footer Placeholder 4"/>
          <p:cNvSpPr>
            <a:spLocks noGrp="1"/>
          </p:cNvSpPr>
          <p:nvPr>
            <p:ph type="ftr" sz="quarter" idx="11"/>
          </p:nvPr>
        </p:nvSpPr>
        <p:spPr/>
        <p:txBody>
          <a:bodyPr/>
          <a:lstStyle/>
          <a:p>
            <a:r>
              <a:rPr lang="en-US"/>
              <a:t>
              </a:t>
            </a:r>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10936583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sz="half" idx="1"/>
          </p:nvPr>
        </p:nvSpPr>
        <p:spPr>
          <a:xfrm>
            <a:off x="684211" y="685800"/>
            <a:ext cx="4937655" cy="3615267"/>
          </a:xfrm>
        </p:spPr>
        <p:txBody>
          <a:bodyPr>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Content Placeholder 3"/>
          <p:cNvSpPr>
            <a:spLocks noGrp="1"/>
          </p:cNvSpPr>
          <p:nvPr>
            <p:ph sz="half" idx="2"/>
          </p:nvPr>
        </p:nvSpPr>
        <p:spPr>
          <a:xfrm>
            <a:off x="5808133" y="685801"/>
            <a:ext cx="4934479" cy="3615266"/>
          </a:xfrm>
        </p:spPr>
        <p:txBody>
          <a:bodyPr>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5" name="Date Placeholder 4"/>
          <p:cNvSpPr>
            <a:spLocks noGrp="1"/>
          </p:cNvSpPr>
          <p:nvPr>
            <p:ph type="dt" sz="half" idx="10"/>
          </p:nvPr>
        </p:nvSpPr>
        <p:spPr/>
        <p:txBody>
          <a:bodyPr/>
          <a:lstStyle/>
          <a:p>
            <a:fld id="{CA954B2F-12DE-47F5-8894-472B206D2E1E}" type="datetimeFigureOut">
              <a:rPr lang="en-US" smtClean="0"/>
              <a:t>12/4/2025</a:t>
            </a:fld>
            <a:endParaRPr lang="en-US" dirty="0"/>
          </a:p>
        </p:txBody>
      </p:sp>
      <p:sp>
        <p:nvSpPr>
          <p:cNvPr id="6" name="Footer Placeholder 5"/>
          <p:cNvSpPr>
            <a:spLocks noGrp="1"/>
          </p:cNvSpPr>
          <p:nvPr>
            <p:ph type="ftr" sz="quarter" idx="11"/>
          </p:nvPr>
        </p:nvSpPr>
        <p:spPr/>
        <p:txBody>
          <a:bodyPr/>
          <a:lstStyle/>
          <a:p>
            <a:r>
              <a:rPr lang="en-US"/>
              <a:t>
              </a:t>
            </a:r>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9563691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972080" y="685800"/>
            <a:ext cx="4649787"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4" name="Content Placeholder 3"/>
          <p:cNvSpPr>
            <a:spLocks noGrp="1"/>
          </p:cNvSpPr>
          <p:nvPr>
            <p:ph sz="half" idx="2"/>
          </p:nvPr>
        </p:nvSpPr>
        <p:spPr>
          <a:xfrm>
            <a:off x="684211" y="1270529"/>
            <a:ext cx="4937655" cy="3030538"/>
          </a:xfrm>
        </p:spPr>
        <p:txBody>
          <a:bodyPr anchor="t">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5" name="Text Placeholder 4"/>
          <p:cNvSpPr>
            <a:spLocks noGrp="1"/>
          </p:cNvSpPr>
          <p:nvPr>
            <p:ph type="body" sz="quarter" idx="3"/>
          </p:nvPr>
        </p:nvSpPr>
        <p:spPr>
          <a:xfrm>
            <a:off x="6079066" y="685800"/>
            <a:ext cx="4665134"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6" name="Content Placeholder 5"/>
          <p:cNvSpPr>
            <a:spLocks noGrp="1"/>
          </p:cNvSpPr>
          <p:nvPr>
            <p:ph sz="quarter" idx="4"/>
          </p:nvPr>
        </p:nvSpPr>
        <p:spPr>
          <a:xfrm>
            <a:off x="5806545" y="1262062"/>
            <a:ext cx="4929188" cy="3030538"/>
          </a:xfrm>
        </p:spPr>
        <p:txBody>
          <a:bodyPr anchor="t">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7" name="Date Placeholder 6"/>
          <p:cNvSpPr>
            <a:spLocks noGrp="1"/>
          </p:cNvSpPr>
          <p:nvPr>
            <p:ph type="dt" sz="half" idx="10"/>
          </p:nvPr>
        </p:nvSpPr>
        <p:spPr/>
        <p:txBody>
          <a:bodyPr/>
          <a:lstStyle/>
          <a:p>
            <a:fld id="{3F30E46F-7819-4ACF-B48B-48222C2ACC88}" type="datetimeFigureOut">
              <a:rPr lang="en-US" smtClean="0"/>
              <a:t>12/4/2025</a:t>
            </a:fld>
            <a:endParaRPr lang="en-US" dirty="0"/>
          </a:p>
        </p:txBody>
      </p:sp>
      <p:sp>
        <p:nvSpPr>
          <p:cNvPr id="8" name="Footer Placeholder 7"/>
          <p:cNvSpPr>
            <a:spLocks noGrp="1"/>
          </p:cNvSpPr>
          <p:nvPr>
            <p:ph type="ftr" sz="quarter" idx="11"/>
          </p:nvPr>
        </p:nvSpPr>
        <p:spPr/>
        <p:txBody>
          <a:bodyPr/>
          <a:lstStyle/>
          <a:p>
            <a:r>
              <a:rPr lang="en-US"/>
              <a:t>
              </a:t>
            </a:r>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7792746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Date Placeholder 2"/>
          <p:cNvSpPr>
            <a:spLocks noGrp="1"/>
          </p:cNvSpPr>
          <p:nvPr>
            <p:ph type="dt" sz="half" idx="10"/>
          </p:nvPr>
        </p:nvSpPr>
        <p:spPr/>
        <p:txBody>
          <a:bodyPr/>
          <a:lstStyle/>
          <a:p>
            <a:fld id="{1FAF3416-4057-4DAA-829D-4CA07428D088}" type="datetimeFigureOut">
              <a:rPr lang="en-US" smtClean="0"/>
              <a:t>12/4/2025</a:t>
            </a:fld>
            <a:endParaRPr lang="en-US" dirty="0"/>
          </a:p>
        </p:txBody>
      </p:sp>
      <p:sp>
        <p:nvSpPr>
          <p:cNvPr id="4" name="Footer Placeholder 3"/>
          <p:cNvSpPr>
            <a:spLocks noGrp="1"/>
          </p:cNvSpPr>
          <p:nvPr>
            <p:ph type="ftr" sz="quarter" idx="11"/>
          </p:nvPr>
        </p:nvSpPr>
        <p:spPr/>
        <p:txBody>
          <a:bodyPr/>
          <a:lstStyle/>
          <a:p>
            <a:r>
              <a:rPr lang="en-US"/>
              <a:t>
              </a:t>
            </a:r>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9366002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21D9284-D300-4297-87F7-E791DCC15DB1}" type="datetimeFigureOut">
              <a:rPr lang="en-US" smtClean="0"/>
              <a:t>12/4/2025</a:t>
            </a:fld>
            <a:endParaRPr lang="en-US" dirty="0"/>
          </a:p>
        </p:txBody>
      </p:sp>
      <p:sp>
        <p:nvSpPr>
          <p:cNvPr id="3" name="Footer Placeholder 2"/>
          <p:cNvSpPr>
            <a:spLocks noGrp="1"/>
          </p:cNvSpPr>
          <p:nvPr>
            <p:ph type="ftr" sz="quarter" idx="11"/>
          </p:nvPr>
        </p:nvSpPr>
        <p:spPr/>
        <p:txBody>
          <a:bodyPr/>
          <a:lstStyle/>
          <a:p>
            <a:r>
              <a:rPr lang="en-US"/>
              <a:t>
              </a:t>
            </a:r>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61402834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7085012" y="685800"/>
            <a:ext cx="3657600" cy="1371600"/>
          </a:xfrm>
        </p:spPr>
        <p:txBody>
          <a:bodyPr anchor="b">
            <a:normAutofit/>
          </a:bodyPr>
          <a:lstStyle>
            <a:lvl1pPr algn="l">
              <a:defRPr sz="2400" b="0"/>
            </a:lvl1p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idx="1"/>
          </p:nvPr>
        </p:nvSpPr>
        <p:spPr>
          <a:xfrm>
            <a:off x="684212" y="685800"/>
            <a:ext cx="5943601" cy="5308600"/>
          </a:xfrm>
        </p:spPr>
        <p:txBody>
          <a:bodyPr anchor="ctr">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Text Placeholder 3"/>
          <p:cNvSpPr>
            <a:spLocks noGrp="1"/>
          </p:cNvSpPr>
          <p:nvPr>
            <p:ph type="body" sz="half" idx="2"/>
          </p:nvPr>
        </p:nvSpPr>
        <p:spPr>
          <a:xfrm>
            <a:off x="7085012" y="2209799"/>
            <a:ext cx="3657600" cy="2091267"/>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κειμένου υποδείγματος</a:t>
            </a:r>
          </a:p>
        </p:txBody>
      </p:sp>
      <p:sp>
        <p:nvSpPr>
          <p:cNvPr id="5" name="Date Placeholder 4"/>
          <p:cNvSpPr>
            <a:spLocks noGrp="1"/>
          </p:cNvSpPr>
          <p:nvPr>
            <p:ph type="dt" sz="half" idx="10"/>
          </p:nvPr>
        </p:nvSpPr>
        <p:spPr/>
        <p:txBody>
          <a:bodyPr/>
          <a:lstStyle/>
          <a:p>
            <a:fld id="{37D525BB-DA17-4BA0-B3C8-3AC3ABC827E6}" type="datetimeFigureOut">
              <a:rPr lang="en-US" smtClean="0"/>
              <a:t>12/4/2025</a:t>
            </a:fld>
            <a:endParaRPr lang="en-US" dirty="0"/>
          </a:p>
        </p:txBody>
      </p:sp>
      <p:sp>
        <p:nvSpPr>
          <p:cNvPr id="6" name="Footer Placeholder 5"/>
          <p:cNvSpPr>
            <a:spLocks noGrp="1"/>
          </p:cNvSpPr>
          <p:nvPr>
            <p:ph type="ftr" sz="quarter" idx="11"/>
          </p:nvPr>
        </p:nvSpPr>
        <p:spPr/>
        <p:txBody>
          <a:bodyPr/>
          <a:lstStyle/>
          <a:p>
            <a:r>
              <a:rPr lang="en-US"/>
              <a:t>
              </a:t>
            </a:r>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5685125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4722812" y="1447800"/>
            <a:ext cx="6019800" cy="1143000"/>
          </a:xfrm>
        </p:spPr>
        <p:txBody>
          <a:bodyPr anchor="b">
            <a:normAutofit/>
          </a:bodyPr>
          <a:lstStyle>
            <a:lvl1pPr algn="l">
              <a:defRPr sz="2800" b="0"/>
            </a:lvl1pPr>
          </a:lstStyle>
          <a:p>
            <a:r>
              <a:rPr lang="el-GR"/>
              <a:t>Κάντε κλικ για να επεξεργαστείτε τον τίτλο υποδείγματος</a:t>
            </a:r>
            <a:endParaRPr lang="en-US" dirty="0"/>
          </a:p>
        </p:txBody>
      </p:sp>
      <p:sp>
        <p:nvSpPr>
          <p:cNvPr id="14" name="Picture Placeholder 2"/>
          <p:cNvSpPr>
            <a:spLocks noGrp="1" noChangeAspect="1"/>
          </p:cNvSpPr>
          <p:nvPr>
            <p:ph type="pic" idx="1"/>
          </p:nvPr>
        </p:nvSpPr>
        <p:spPr>
          <a:xfrm>
            <a:off x="989012" y="914400"/>
            <a:ext cx="3280974" cy="45720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l-GR"/>
              <a:t>Κάντε κλικ στο εικονίδιο για να προσθέσετε εικόνα</a:t>
            </a:r>
            <a:endParaRPr lang="en-US" dirty="0"/>
          </a:p>
        </p:txBody>
      </p:sp>
      <p:sp>
        <p:nvSpPr>
          <p:cNvPr id="4" name="Text Placeholder 3"/>
          <p:cNvSpPr>
            <a:spLocks noGrp="1"/>
          </p:cNvSpPr>
          <p:nvPr>
            <p:ph type="body" sz="half" idx="2"/>
          </p:nvPr>
        </p:nvSpPr>
        <p:spPr>
          <a:xfrm>
            <a:off x="4722812" y="2777066"/>
            <a:ext cx="6021388" cy="2048933"/>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κειμένου υποδείγματος</a:t>
            </a:r>
          </a:p>
        </p:txBody>
      </p:sp>
      <p:sp>
        <p:nvSpPr>
          <p:cNvPr id="5" name="Date Placeholder 4"/>
          <p:cNvSpPr>
            <a:spLocks noGrp="1"/>
          </p:cNvSpPr>
          <p:nvPr>
            <p:ph type="dt" sz="half" idx="10"/>
          </p:nvPr>
        </p:nvSpPr>
        <p:spPr/>
        <p:txBody>
          <a:bodyPr/>
          <a:lstStyle/>
          <a:p>
            <a:fld id="{B16C4C9A-3960-41CF-A4E9-2A8FB932454B}" type="datetimeFigureOut">
              <a:rPr lang="en-US" smtClean="0"/>
              <a:t>12/4/2025</a:t>
            </a:fld>
            <a:endParaRPr lang="en-US" dirty="0"/>
          </a:p>
        </p:txBody>
      </p:sp>
      <p:sp>
        <p:nvSpPr>
          <p:cNvPr id="6" name="Footer Placeholder 5"/>
          <p:cNvSpPr>
            <a:spLocks noGrp="1"/>
          </p:cNvSpPr>
          <p:nvPr>
            <p:ph type="ftr" sz="quarter" idx="11"/>
          </p:nvPr>
        </p:nvSpPr>
        <p:spPr/>
        <p:txBody>
          <a:bodyPr/>
          <a:lstStyle/>
          <a:p>
            <a:r>
              <a:rPr lang="en-US"/>
              <a:t>
              </a:t>
            </a:r>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7756149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7" name="Group 6"/>
          <p:cNvGrpSpPr/>
          <p:nvPr/>
        </p:nvGrpSpPr>
        <p:grpSpPr>
          <a:xfrm>
            <a:off x="9206969" y="2963333"/>
            <a:ext cx="2981858" cy="3208867"/>
            <a:chOff x="9206969" y="2963333"/>
            <a:chExt cx="2981858" cy="3208867"/>
          </a:xfrm>
        </p:grpSpPr>
        <p:cxnSp>
          <p:nvCxnSpPr>
            <p:cNvPr id="8" name="Straight Connector 7"/>
            <p:cNvCxnSpPr/>
            <p:nvPr/>
          </p:nvCxnSpPr>
          <p:spPr>
            <a:xfrm flipH="1">
              <a:off x="11276012" y="2963333"/>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H="1">
              <a:off x="9206969" y="3190344"/>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H="1">
              <a:off x="10292292" y="3285067"/>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flipH="1">
              <a:off x="10443103" y="3131080"/>
              <a:ext cx="1745722" cy="174572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H="1">
              <a:off x="10918826" y="3683001"/>
              <a:ext cx="1270001" cy="1269999"/>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Placeholder 1"/>
          <p:cNvSpPr>
            <a:spLocks noGrp="1"/>
          </p:cNvSpPr>
          <p:nvPr>
            <p:ph type="title"/>
          </p:nvPr>
        </p:nvSpPr>
        <p:spPr>
          <a:xfrm>
            <a:off x="684212" y="4487332"/>
            <a:ext cx="8534400" cy="1507067"/>
          </a:xfrm>
          <a:prstGeom prst="rect">
            <a:avLst/>
          </a:prstGeom>
          <a:effectLst/>
        </p:spPr>
        <p:txBody>
          <a:bodyPr vert="horz" lIns="91440" tIns="45720" rIns="91440" bIns="45720" rtlCol="0" anchor="ctr">
            <a:normAutofit/>
          </a:body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684212" y="685800"/>
            <a:ext cx="8534400" cy="3615267"/>
          </a:xfrm>
          <a:prstGeom prst="rect">
            <a:avLst/>
          </a:prstGeom>
        </p:spPr>
        <p:txBody>
          <a:bodyPr vert="horz" lIns="91440" tIns="45720" rIns="91440" bIns="45720" rtlCol="0" anchor="ctr">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2"/>
          </p:nvPr>
        </p:nvSpPr>
        <p:spPr>
          <a:xfrm>
            <a:off x="9904412" y="6172200"/>
            <a:ext cx="1600200" cy="365125"/>
          </a:xfrm>
          <a:prstGeom prst="rect">
            <a:avLst/>
          </a:prstGeom>
        </p:spPr>
        <p:txBody>
          <a:bodyPr vert="horz" lIns="91440" tIns="45720" rIns="91440" bIns="45720" rtlCol="0" anchor="t"/>
          <a:lstStyle>
            <a:lvl1pPr algn="r">
              <a:defRPr sz="1000" b="0" i="0">
                <a:solidFill>
                  <a:schemeClr val="bg2">
                    <a:lumMod val="50000"/>
                  </a:schemeClr>
                </a:solidFill>
                <a:effectLst/>
                <a:latin typeface="+mn-lt"/>
              </a:defRPr>
            </a:lvl1pPr>
          </a:lstStyle>
          <a:p>
            <a:fld id="{3CBC1C18-307B-4F68-A007-B5B542270E8D}" type="datetimeFigureOut">
              <a:rPr lang="en-US" smtClean="0"/>
              <a:t>12/4/2025</a:t>
            </a:fld>
            <a:endParaRPr lang="en-US" dirty="0"/>
          </a:p>
        </p:txBody>
      </p:sp>
      <p:sp>
        <p:nvSpPr>
          <p:cNvPr id="5" name="Footer Placeholder 4"/>
          <p:cNvSpPr>
            <a:spLocks noGrp="1"/>
          </p:cNvSpPr>
          <p:nvPr>
            <p:ph type="ftr" sz="quarter" idx="3"/>
          </p:nvPr>
        </p:nvSpPr>
        <p:spPr>
          <a:xfrm>
            <a:off x="684212" y="6172200"/>
            <a:ext cx="7543800" cy="365125"/>
          </a:xfrm>
          <a:prstGeom prst="rect">
            <a:avLst/>
          </a:prstGeom>
        </p:spPr>
        <p:txBody>
          <a:bodyPr vert="horz" lIns="91440" tIns="45720" rIns="91440" bIns="45720" rtlCol="0" anchor="t"/>
          <a:lstStyle>
            <a:lvl1pPr algn="l">
              <a:defRPr sz="1000" b="0" i="0">
                <a:solidFill>
                  <a:schemeClr val="bg2">
                    <a:lumMod val="50000"/>
                  </a:schemeClr>
                </a:solidFill>
                <a:effectLst/>
                <a:latin typeface="+mn-lt"/>
              </a:defRPr>
            </a:lvl1pPr>
          </a:lstStyle>
          <a:p>
            <a:r>
              <a:rPr lang="en-US"/>
              <a:t>
              </a:t>
            </a:r>
            <a:endParaRPr lang="en-US" dirty="0"/>
          </a:p>
        </p:txBody>
      </p:sp>
      <p:sp>
        <p:nvSpPr>
          <p:cNvPr id="6" name="Slide Number Placeholder 5"/>
          <p:cNvSpPr>
            <a:spLocks noGrp="1"/>
          </p:cNvSpPr>
          <p:nvPr>
            <p:ph type="sldNum" sz="quarter" idx="4"/>
          </p:nvPr>
        </p:nvSpPr>
        <p:spPr>
          <a:xfrm>
            <a:off x="10363200" y="5578475"/>
            <a:ext cx="1142245" cy="669925"/>
          </a:xfrm>
          <a:prstGeom prst="rect">
            <a:avLst/>
          </a:prstGeom>
        </p:spPr>
        <p:txBody>
          <a:bodyPr vert="horz" lIns="91440" tIns="45720" rIns="91440" bIns="45720" rtlCol="0" anchor="b"/>
          <a:lstStyle>
            <a:lvl1pPr algn="r">
              <a:defRPr sz="3200" b="0" i="0">
                <a:solidFill>
                  <a:schemeClr val="bg2">
                    <a:lumMod val="50000"/>
                  </a:schemeClr>
                </a:solidFill>
                <a:effectLst/>
                <a:latin typeface="+mn-lt"/>
              </a:defRPr>
            </a:lvl1p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757686329"/>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hf sldNum="0" hdr="0" ftr="0" dt="0"/>
  <p:txStyles>
    <p:title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hyperlink" Target="mailto:anaptyxiakivoreioaigaio@gmail.com" TargetMode="External"/><Relationship Id="rId1" Type="http://schemas.openxmlformats.org/officeDocument/2006/relationships/slideLayout" Target="../slideLayouts/slideLayout1.xml"/><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896380A-8170-1551-CF69-01F2A12033E8}"/>
              </a:ext>
            </a:extLst>
          </p:cNvPr>
          <p:cNvSpPr>
            <a:spLocks noGrp="1"/>
          </p:cNvSpPr>
          <p:nvPr>
            <p:ph type="ctrTitle"/>
          </p:nvPr>
        </p:nvSpPr>
        <p:spPr>
          <a:xfrm>
            <a:off x="684212" y="685799"/>
            <a:ext cx="9400314" cy="2971801"/>
          </a:xfrm>
        </p:spPr>
        <p:txBody>
          <a:bodyPr>
            <a:normAutofit/>
          </a:bodyPr>
          <a:lstStyle/>
          <a:p>
            <a:r>
              <a:rPr lang="el-GR"/>
              <a:t>ΑΝΑΠΤΥΞΙΑΚΗ ΒΟΡΕΙΟΥ </a:t>
            </a:r>
            <a:r>
              <a:rPr lang="el-GR" dirty="0"/>
              <a:t>ΑΙΓΑΙΟΥ Α.Α.Ε./Ο.Τ.Α.</a:t>
            </a:r>
          </a:p>
        </p:txBody>
      </p:sp>
      <p:sp>
        <p:nvSpPr>
          <p:cNvPr id="3" name="Υπότιτλος 2">
            <a:extLst>
              <a:ext uri="{FF2B5EF4-FFF2-40B4-BE49-F238E27FC236}">
                <a16:creationId xmlns:a16="http://schemas.microsoft.com/office/drawing/2014/main" id="{BB26F4C6-B2F4-40F9-A14F-E89489E763C3}"/>
              </a:ext>
            </a:extLst>
          </p:cNvPr>
          <p:cNvSpPr>
            <a:spLocks noGrp="1"/>
          </p:cNvSpPr>
          <p:nvPr>
            <p:ph type="subTitle" idx="1"/>
          </p:nvPr>
        </p:nvSpPr>
        <p:spPr/>
        <p:txBody>
          <a:bodyPr>
            <a:normAutofit fontScale="62500" lnSpcReduction="20000"/>
          </a:bodyPr>
          <a:lstStyle/>
          <a:p>
            <a:r>
              <a:rPr lang="el-GR" sz="4500" dirty="0">
                <a:solidFill>
                  <a:schemeClr val="tx1"/>
                </a:solidFill>
              </a:rPr>
              <a:t>ΣΤΑΔΙΟ ΠΡΟΟΔΟΥ ΤΩΝ ΕΡΓΩΝ</a:t>
            </a:r>
          </a:p>
          <a:p>
            <a:r>
              <a:rPr lang="el-GR" b="1" dirty="0">
                <a:solidFill>
                  <a:schemeClr val="tx1"/>
                </a:solidFill>
              </a:rPr>
              <a:t>ΑΝΑΠΤΥΞΙΑΚΟΣ ΟΡΓΑΝΙΣΜΟΣ ΤΟΠΙΚΗΣ ΑΥΤΟΔΙΟΙΚΗΣΗΣ</a:t>
            </a:r>
            <a:endParaRPr lang="el-GR" dirty="0">
              <a:solidFill>
                <a:schemeClr val="tx1"/>
              </a:solidFill>
            </a:endParaRPr>
          </a:p>
          <a:p>
            <a:r>
              <a:rPr lang="el-GR" b="1" dirty="0">
                <a:solidFill>
                  <a:schemeClr val="tx1"/>
                </a:solidFill>
              </a:rPr>
              <a:t>ΝΑΥΜΑΧΟΥ ΠΑΠΑΝΙΚΟΛΗ 22, Μυτιλήνη, 81100</a:t>
            </a:r>
            <a:endParaRPr lang="el-GR" dirty="0">
              <a:solidFill>
                <a:schemeClr val="tx1"/>
              </a:solidFill>
            </a:endParaRPr>
          </a:p>
          <a:p>
            <a:r>
              <a:rPr lang="el-GR" b="1" dirty="0">
                <a:solidFill>
                  <a:schemeClr val="tx1"/>
                </a:solidFill>
              </a:rPr>
              <a:t>ΑΦΜ: 801803030 - ΓΕΜΗ: 163631142000</a:t>
            </a:r>
            <a:endParaRPr lang="el-GR" dirty="0">
              <a:solidFill>
                <a:schemeClr val="tx1"/>
              </a:solidFill>
            </a:endParaRPr>
          </a:p>
          <a:p>
            <a:r>
              <a:rPr lang="el-GR" b="1" dirty="0">
                <a:solidFill>
                  <a:schemeClr val="tx1"/>
                </a:solidFill>
              </a:rPr>
              <a:t>ΤΗΛ: 2251054519 – ΚΙΝ: 6944747009 - 6983693561</a:t>
            </a:r>
            <a:endParaRPr lang="el-GR" dirty="0">
              <a:solidFill>
                <a:schemeClr val="tx1"/>
              </a:solidFill>
            </a:endParaRPr>
          </a:p>
          <a:p>
            <a:r>
              <a:rPr lang="el-GR" b="1" dirty="0">
                <a:solidFill>
                  <a:schemeClr val="tx1"/>
                </a:solidFill>
              </a:rPr>
              <a:t>Email: </a:t>
            </a:r>
            <a:r>
              <a:rPr lang="el-GR" b="1" dirty="0">
                <a:solidFill>
                  <a:schemeClr val="tx1"/>
                </a:solidFill>
                <a:hlinkClick r:id="rId2">
                  <a:extLst>
                    <a:ext uri="{A12FA001-AC4F-418D-AE19-62706E023703}">
                      <ahyp:hlinkClr xmlns:ahyp="http://schemas.microsoft.com/office/drawing/2018/hyperlinkcolor" val="tx"/>
                    </a:ext>
                  </a:extLst>
                </a:hlinkClick>
              </a:rPr>
              <a:t>anaptyxiakivoreioaigaio@gmail.com</a:t>
            </a:r>
            <a:endParaRPr lang="el-GR" dirty="0">
              <a:solidFill>
                <a:schemeClr val="tx1"/>
              </a:solidFill>
            </a:endParaRPr>
          </a:p>
        </p:txBody>
      </p:sp>
      <p:pic>
        <p:nvPicPr>
          <p:cNvPr id="4" name="Image 2">
            <a:extLst>
              <a:ext uri="{FF2B5EF4-FFF2-40B4-BE49-F238E27FC236}">
                <a16:creationId xmlns:a16="http://schemas.microsoft.com/office/drawing/2014/main" id="{A5598FAD-D9C8-50D4-AF00-312243EE8C1C}"/>
              </a:ext>
            </a:extLst>
          </p:cNvPr>
          <p:cNvPicPr>
            <a:picLocks/>
          </p:cNvPicPr>
          <p:nvPr/>
        </p:nvPicPr>
        <p:blipFill>
          <a:blip r:embed="rId3" cstate="print"/>
          <a:stretch>
            <a:fillRect/>
          </a:stretch>
        </p:blipFill>
        <p:spPr>
          <a:xfrm>
            <a:off x="9283203" y="4817533"/>
            <a:ext cx="2224585" cy="1551547"/>
          </a:xfrm>
          <a:prstGeom prst="rect">
            <a:avLst/>
          </a:prstGeom>
        </p:spPr>
      </p:pic>
      <p:pic>
        <p:nvPicPr>
          <p:cNvPr id="5" name="Image 1">
            <a:extLst>
              <a:ext uri="{FF2B5EF4-FFF2-40B4-BE49-F238E27FC236}">
                <a16:creationId xmlns:a16="http://schemas.microsoft.com/office/drawing/2014/main" id="{B5E77483-9BB6-4D39-E1F0-190341832F32}"/>
              </a:ext>
            </a:extLst>
          </p:cNvPr>
          <p:cNvPicPr>
            <a:picLocks/>
          </p:cNvPicPr>
          <p:nvPr/>
        </p:nvPicPr>
        <p:blipFill>
          <a:blip r:embed="rId4" cstate="print"/>
          <a:srcRect l="7411" t="5170" r="3617" b="6119"/>
          <a:stretch>
            <a:fillRect/>
          </a:stretch>
        </p:blipFill>
        <p:spPr>
          <a:xfrm>
            <a:off x="684212" y="499532"/>
            <a:ext cx="2224585" cy="1551547"/>
          </a:xfrm>
          <a:prstGeom prst="rect">
            <a:avLst/>
          </a:prstGeom>
        </p:spPr>
      </p:pic>
    </p:spTree>
    <p:extLst>
      <p:ext uri="{BB962C8B-B14F-4D97-AF65-F5344CB8AC3E}">
        <p14:creationId xmlns:p14="http://schemas.microsoft.com/office/powerpoint/2010/main" val="352608263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E37DB4F-0872-404B-0890-7F9CA500AB64}"/>
            </a:ext>
          </a:extLst>
        </p:cNvPr>
        <p:cNvGrpSpPr/>
        <p:nvPr/>
      </p:nvGrpSpPr>
      <p:grpSpPr>
        <a:xfrm>
          <a:off x="0" y="0"/>
          <a:ext cx="0" cy="0"/>
          <a:chOff x="0" y="0"/>
          <a:chExt cx="0" cy="0"/>
        </a:xfrm>
      </p:grpSpPr>
      <p:sp>
        <p:nvSpPr>
          <p:cNvPr id="2" name="Τίτλος 1">
            <a:extLst>
              <a:ext uri="{FF2B5EF4-FFF2-40B4-BE49-F238E27FC236}">
                <a16:creationId xmlns:a16="http://schemas.microsoft.com/office/drawing/2014/main" id="{DAC21E9B-C01F-913E-9603-EFC3A5ACCAF3}"/>
              </a:ext>
            </a:extLst>
          </p:cNvPr>
          <p:cNvSpPr>
            <a:spLocks noGrp="1"/>
          </p:cNvSpPr>
          <p:nvPr>
            <p:ph type="title"/>
          </p:nvPr>
        </p:nvSpPr>
        <p:spPr>
          <a:xfrm>
            <a:off x="1187116" y="0"/>
            <a:ext cx="9962147" cy="1077229"/>
          </a:xfrm>
        </p:spPr>
        <p:txBody>
          <a:bodyPr>
            <a:normAutofit/>
          </a:bodyPr>
          <a:lstStyle/>
          <a:p>
            <a:pPr algn="ctr"/>
            <a:r>
              <a:rPr lang="el-GR" dirty="0"/>
              <a:t>«ΕΠΕΙΓΟΥΣΕΣ ΕΡΓΑΣΙΕΣ - ΦΡΑΓΜΑ ΤΣΙΚΝΙΑ»</a:t>
            </a:r>
          </a:p>
        </p:txBody>
      </p:sp>
      <p:sp>
        <p:nvSpPr>
          <p:cNvPr id="3" name="Θέση περιεχομένου 2">
            <a:extLst>
              <a:ext uri="{FF2B5EF4-FFF2-40B4-BE49-F238E27FC236}">
                <a16:creationId xmlns:a16="http://schemas.microsoft.com/office/drawing/2014/main" id="{912D5D50-F0BE-11A3-6BD8-7B3FAF7E5FA0}"/>
              </a:ext>
            </a:extLst>
          </p:cNvPr>
          <p:cNvSpPr>
            <a:spLocks noGrp="1"/>
          </p:cNvSpPr>
          <p:nvPr>
            <p:ph idx="1"/>
          </p:nvPr>
        </p:nvSpPr>
        <p:spPr>
          <a:xfrm>
            <a:off x="1187116" y="1077229"/>
            <a:ext cx="9962147" cy="5644413"/>
          </a:xfrm>
        </p:spPr>
        <p:txBody>
          <a:bodyPr>
            <a:normAutofit/>
          </a:bodyPr>
          <a:lstStyle/>
          <a:p>
            <a:pPr marL="0" indent="0">
              <a:buNone/>
            </a:pPr>
            <a:r>
              <a:rPr lang="el-GR" sz="1100" b="1" dirty="0">
                <a:solidFill>
                  <a:schemeClr val="tx1"/>
                </a:solidFill>
              </a:rPr>
              <a:t>Μεταξύ</a:t>
            </a:r>
            <a:r>
              <a:rPr lang="el-GR" sz="1100" dirty="0">
                <a:solidFill>
                  <a:schemeClr val="tx1"/>
                </a:solidFill>
              </a:rPr>
              <a:t> των Αναθετουσών Αρχών:</a:t>
            </a:r>
          </a:p>
          <a:p>
            <a:pPr marL="228600" indent="-228600" algn="ctr">
              <a:buAutoNum type="arabicPeriod"/>
            </a:pPr>
            <a:r>
              <a:rPr lang="el-GR" sz="1100" dirty="0">
                <a:solidFill>
                  <a:schemeClr val="tx1"/>
                </a:solidFill>
              </a:rPr>
              <a:t>Ο.Τ.Α. Β’ βαθμού </a:t>
            </a:r>
            <a:r>
              <a:rPr lang="el-GR" sz="1100" u="sng" dirty="0">
                <a:solidFill>
                  <a:schemeClr val="tx1"/>
                </a:solidFill>
              </a:rPr>
              <a:t>«Περιφέρεια Βορείου Αιγαίου»</a:t>
            </a:r>
            <a:r>
              <a:rPr lang="el-GR" sz="1100" dirty="0">
                <a:solidFill>
                  <a:schemeClr val="tx1"/>
                </a:solidFill>
              </a:rPr>
              <a:t> </a:t>
            </a:r>
            <a:r>
              <a:rPr lang="el-GR" sz="1100" b="1" i="1" dirty="0">
                <a:solidFill>
                  <a:schemeClr val="tx1"/>
                </a:solidFill>
              </a:rPr>
              <a:t>(Φορέας Χρηματοδότησης) </a:t>
            </a:r>
          </a:p>
          <a:p>
            <a:pPr marL="228600" indent="-228600" algn="ctr">
              <a:buAutoNum type="arabicPeriod"/>
            </a:pPr>
            <a:r>
              <a:rPr lang="el-GR" sz="1100" u="sng" dirty="0">
                <a:solidFill>
                  <a:schemeClr val="tx1"/>
                </a:solidFill>
              </a:rPr>
              <a:t>Αναπτυξιακής Βορείου Αιγαίου Α.Α.Ε./Ο.Τ.Α. </a:t>
            </a:r>
            <a:r>
              <a:rPr lang="el-GR" sz="1100" b="1" dirty="0">
                <a:solidFill>
                  <a:schemeClr val="tx1"/>
                </a:solidFill>
              </a:rPr>
              <a:t>(</a:t>
            </a:r>
            <a:r>
              <a:rPr lang="el-GR" sz="1100" b="1" i="1" dirty="0">
                <a:solidFill>
                  <a:schemeClr val="tx1"/>
                </a:solidFill>
              </a:rPr>
              <a:t>Φορέας Υλοποίησης</a:t>
            </a:r>
            <a:r>
              <a:rPr lang="el-GR" sz="1100" b="1" dirty="0">
                <a:solidFill>
                  <a:schemeClr val="tx1"/>
                </a:solidFill>
              </a:rPr>
              <a:t>)</a:t>
            </a:r>
          </a:p>
          <a:p>
            <a:pPr marL="0" indent="0">
              <a:buNone/>
            </a:pPr>
            <a:r>
              <a:rPr lang="el-GR" sz="1100" b="1" dirty="0">
                <a:solidFill>
                  <a:schemeClr val="tx1"/>
                </a:solidFill>
              </a:rPr>
              <a:t>ΠΡΟΥΠΟΛΟΓΙΣΜΟΥ: </a:t>
            </a:r>
            <a:r>
              <a:rPr lang="el-GR" sz="1400" b="1" dirty="0">
                <a:solidFill>
                  <a:schemeClr val="accent3">
                    <a:lumMod val="60000"/>
                    <a:lumOff val="40000"/>
                  </a:schemeClr>
                </a:solidFill>
              </a:rPr>
              <a:t>340.000,00 € (με ΦΠΑ: 17%)</a:t>
            </a:r>
          </a:p>
          <a:p>
            <a:pPr algn="just" hangingPunct="0">
              <a:buNone/>
            </a:pPr>
            <a:r>
              <a:rPr lang="el-GR" sz="1400" b="1" u="sng"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Κατάσταση που διαπιστώθηκε:</a:t>
            </a:r>
          </a:p>
          <a:p>
            <a:pPr lvl="0">
              <a:spcBef>
                <a:spcPts val="0"/>
              </a:spcBef>
              <a:spcAft>
                <a:spcPts val="0"/>
              </a:spcAft>
            </a:pPr>
            <a:r>
              <a:rPr lang="el-GR" sz="1200" dirty="0">
                <a:solidFill>
                  <a:schemeClr val="tx1"/>
                </a:solidFill>
              </a:rPr>
              <a:t>Σε απόσταση 2.000 μ. από τη γέφυρα του χειμάρρου επί της Ε.Ο. και στο Δεξιό ανάχωμα παρατηρήθηκε βλάβη και υποχώρηση - </a:t>
            </a:r>
            <a:r>
              <a:rPr lang="el-GR" sz="1200" dirty="0" err="1">
                <a:solidFill>
                  <a:schemeClr val="tx1"/>
                </a:solidFill>
              </a:rPr>
              <a:t>έκπλυση</a:t>
            </a:r>
            <a:r>
              <a:rPr lang="el-GR" sz="1200" dirty="0">
                <a:solidFill>
                  <a:schemeClr val="tx1"/>
                </a:solidFill>
              </a:rPr>
              <a:t> του αναχώματος σε μήκος περίπου 1.000 μ. και έως την εκβολή με την </a:t>
            </a:r>
            <a:r>
              <a:rPr lang="el-GR" sz="1200" dirty="0" err="1">
                <a:solidFill>
                  <a:schemeClr val="tx1"/>
                </a:solidFill>
              </a:rPr>
              <a:t>παράσυρση</a:t>
            </a:r>
            <a:r>
              <a:rPr lang="el-GR" sz="1200" dirty="0">
                <a:solidFill>
                  <a:schemeClr val="tx1"/>
                </a:solidFill>
              </a:rPr>
              <a:t> των υλικών εντός των παρακείμενων αγροτεμαχίων και των αγροτικών οδών , καθώς και της βλάστησης εντός της κοίτης (στο πόδι του πρανούς) του χειμάρρου.</a:t>
            </a:r>
          </a:p>
          <a:p>
            <a:pPr lvl="0">
              <a:spcBef>
                <a:spcPts val="0"/>
              </a:spcBef>
              <a:spcAft>
                <a:spcPts val="0"/>
              </a:spcAft>
            </a:pPr>
            <a:r>
              <a:rPr lang="el-GR" sz="1200" dirty="0">
                <a:solidFill>
                  <a:schemeClr val="tx1"/>
                </a:solidFill>
              </a:rPr>
              <a:t>Σε απόσταση 2.000 μ. από τις εκβολές  και σε τρία τμήματα επί στο αριστερό ανάχωμα παρατηρήθηκε μικρή ολίσθηση του αναχώματος εντός της κοίτης.</a:t>
            </a:r>
          </a:p>
          <a:p>
            <a:pPr lvl="0">
              <a:spcBef>
                <a:spcPts val="0"/>
              </a:spcBef>
              <a:spcAft>
                <a:spcPts val="0"/>
              </a:spcAft>
            </a:pPr>
            <a:r>
              <a:rPr lang="el-GR" sz="1200" dirty="0">
                <a:solidFill>
                  <a:schemeClr val="tx1"/>
                </a:solidFill>
              </a:rPr>
              <a:t>Τα νερά της πλημμύρας υπερπήδησαν το ανάχωμα εντός των παρόχθιων κτημάτων με αποτέλεσμα να πλημμυρίσει ο οικισμός της Σκάλας Καλλονής. </a:t>
            </a:r>
          </a:p>
          <a:p>
            <a:pPr lvl="0">
              <a:spcBef>
                <a:spcPts val="0"/>
              </a:spcBef>
              <a:spcAft>
                <a:spcPts val="0"/>
              </a:spcAft>
            </a:pPr>
            <a:r>
              <a:rPr lang="el-GR" sz="1200" dirty="0">
                <a:solidFill>
                  <a:schemeClr val="tx1"/>
                </a:solidFill>
              </a:rPr>
              <a:t>Επίσης στο σημείο της εγκάρσιας ιρλανδικής διάβασης στο χείμαρρο (όπου είναι και ενταφιασμένος ο αγωγός λυμάτων της Καλλονής) τα αναχώματα υπέστησαν ταπείνωση λόγω </a:t>
            </a:r>
            <a:r>
              <a:rPr lang="el-GR" sz="1200" dirty="0" err="1">
                <a:solidFill>
                  <a:schemeClr val="tx1"/>
                </a:solidFill>
              </a:rPr>
              <a:t>εκπλυσης</a:t>
            </a:r>
            <a:r>
              <a:rPr lang="el-GR" sz="1200" dirty="0">
                <a:solidFill>
                  <a:schemeClr val="tx1"/>
                </a:solidFill>
              </a:rPr>
              <a:t> από το νερό.</a:t>
            </a:r>
          </a:p>
          <a:p>
            <a:pPr lvl="0">
              <a:spcBef>
                <a:spcPts val="0"/>
              </a:spcBef>
              <a:spcAft>
                <a:spcPts val="0"/>
              </a:spcAft>
            </a:pPr>
            <a:r>
              <a:rPr lang="el-GR" sz="1200" dirty="0">
                <a:solidFill>
                  <a:schemeClr val="tx1"/>
                </a:solidFill>
              </a:rPr>
              <a:t>Κατά τα  </a:t>
            </a:r>
            <a:r>
              <a:rPr lang="el-GR" sz="1200" dirty="0" err="1">
                <a:solidFill>
                  <a:schemeClr val="tx1"/>
                </a:solidFill>
              </a:rPr>
              <a:t>πλημμυρικά</a:t>
            </a:r>
            <a:r>
              <a:rPr lang="el-GR" sz="1200" dirty="0">
                <a:solidFill>
                  <a:schemeClr val="tx1"/>
                </a:solidFill>
              </a:rPr>
              <a:t> φαινόμενα  εντοπίσθηκαν μπαζωμένα κτήματα παρόχθια του χειμάρρου τα οποία θα πρέπει να καθαριστούν με απομάκρυνση των φερτών υλικών.</a:t>
            </a:r>
          </a:p>
          <a:p>
            <a:pPr algn="just" hangingPunct="0">
              <a:buNone/>
            </a:pPr>
            <a:endParaRPr lang="el-GR" sz="1200" dirty="0">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47519516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E7A0343-3E2D-CBA4-AC82-FA3D37413B0A}"/>
            </a:ext>
          </a:extLst>
        </p:cNvPr>
        <p:cNvGrpSpPr/>
        <p:nvPr/>
      </p:nvGrpSpPr>
      <p:grpSpPr>
        <a:xfrm>
          <a:off x="0" y="0"/>
          <a:ext cx="0" cy="0"/>
          <a:chOff x="0" y="0"/>
          <a:chExt cx="0" cy="0"/>
        </a:xfrm>
      </p:grpSpPr>
      <p:sp>
        <p:nvSpPr>
          <p:cNvPr id="2" name="Τίτλος 1">
            <a:extLst>
              <a:ext uri="{FF2B5EF4-FFF2-40B4-BE49-F238E27FC236}">
                <a16:creationId xmlns:a16="http://schemas.microsoft.com/office/drawing/2014/main" id="{3639EC35-9BDD-CB11-0D58-6EF14DD7BFF7}"/>
              </a:ext>
            </a:extLst>
          </p:cNvPr>
          <p:cNvSpPr>
            <a:spLocks noGrp="1"/>
          </p:cNvSpPr>
          <p:nvPr>
            <p:ph type="title"/>
          </p:nvPr>
        </p:nvSpPr>
        <p:spPr>
          <a:xfrm>
            <a:off x="1187116" y="0"/>
            <a:ext cx="9962147" cy="1077229"/>
          </a:xfrm>
        </p:spPr>
        <p:txBody>
          <a:bodyPr>
            <a:normAutofit/>
          </a:bodyPr>
          <a:lstStyle/>
          <a:p>
            <a:pPr algn="ctr"/>
            <a:r>
              <a:rPr lang="el-GR" dirty="0"/>
              <a:t>«ΠΑΡΑΚΑΜΨΗ ΟΙΚΙΣΜΟΥ ΡΕΜΑΤΟΣ»</a:t>
            </a:r>
          </a:p>
        </p:txBody>
      </p:sp>
      <p:sp>
        <p:nvSpPr>
          <p:cNvPr id="3" name="Θέση περιεχομένου 2">
            <a:extLst>
              <a:ext uri="{FF2B5EF4-FFF2-40B4-BE49-F238E27FC236}">
                <a16:creationId xmlns:a16="http://schemas.microsoft.com/office/drawing/2014/main" id="{DB6CF4B9-0B71-5F33-81B6-55E13AB441A8}"/>
              </a:ext>
            </a:extLst>
          </p:cNvPr>
          <p:cNvSpPr>
            <a:spLocks noGrp="1"/>
          </p:cNvSpPr>
          <p:nvPr>
            <p:ph idx="1"/>
          </p:nvPr>
        </p:nvSpPr>
        <p:spPr>
          <a:xfrm>
            <a:off x="1187116" y="1077229"/>
            <a:ext cx="9962147" cy="5644413"/>
          </a:xfrm>
        </p:spPr>
        <p:txBody>
          <a:bodyPr>
            <a:normAutofit lnSpcReduction="10000"/>
          </a:bodyPr>
          <a:lstStyle/>
          <a:p>
            <a:pPr marL="0" indent="0">
              <a:buNone/>
            </a:pPr>
            <a:r>
              <a:rPr lang="el-GR" sz="1100" b="1" dirty="0">
                <a:solidFill>
                  <a:schemeClr val="tx1"/>
                </a:solidFill>
              </a:rPr>
              <a:t>Μεταξύ</a:t>
            </a:r>
            <a:r>
              <a:rPr lang="el-GR" sz="1100" dirty="0">
                <a:solidFill>
                  <a:schemeClr val="tx1"/>
                </a:solidFill>
              </a:rPr>
              <a:t> των Αναθετουσών Αρχών:</a:t>
            </a:r>
          </a:p>
          <a:p>
            <a:pPr algn="ctr">
              <a:lnSpc>
                <a:spcPct val="110000"/>
              </a:lnSpc>
              <a:spcAft>
                <a:spcPts val="600"/>
              </a:spcAft>
              <a:buNone/>
            </a:pPr>
            <a:r>
              <a:rPr lang="el-GR" sz="1100" b="1" u="sng" dirty="0">
                <a:solidFill>
                  <a:schemeClr val="tx1"/>
                </a:solidFill>
                <a:effectLst/>
                <a:latin typeface="Calibri" panose="020F0502020204030204" pitchFamily="34" charset="0"/>
                <a:ea typeface="Calibri" panose="020F0502020204030204" pitchFamily="34" charset="0"/>
              </a:rPr>
              <a:t>Περιφέρεια Βορείου Αιγαίου </a:t>
            </a:r>
            <a:endParaRPr lang="el-GR" sz="1200" dirty="0">
              <a:solidFill>
                <a:schemeClr val="tx1"/>
              </a:solidFill>
              <a:effectLst/>
              <a:latin typeface="Times New Roman" panose="02020603050405020304" pitchFamily="18" charset="0"/>
              <a:ea typeface="Times New Roman" panose="02020603050405020304" pitchFamily="18" charset="0"/>
            </a:endParaRPr>
          </a:p>
          <a:p>
            <a:pPr algn="ctr">
              <a:lnSpc>
                <a:spcPct val="110000"/>
              </a:lnSpc>
              <a:spcAft>
                <a:spcPts val="600"/>
              </a:spcAft>
              <a:buNone/>
            </a:pPr>
            <a:r>
              <a:rPr lang="el-GR" sz="1100" b="1" u="sng" dirty="0">
                <a:solidFill>
                  <a:schemeClr val="tx1"/>
                </a:solidFill>
                <a:effectLst/>
                <a:latin typeface="Calibri" panose="020F0502020204030204" pitchFamily="34" charset="0"/>
                <a:ea typeface="Calibri" panose="020F0502020204030204" pitchFamily="34" charset="0"/>
              </a:rPr>
              <a:t>Δήμος Δυτικής Λέσβου </a:t>
            </a:r>
            <a:endParaRPr lang="el-GR" sz="1200" dirty="0">
              <a:solidFill>
                <a:schemeClr val="tx1"/>
              </a:solidFill>
              <a:effectLst/>
              <a:latin typeface="Times New Roman" panose="02020603050405020304" pitchFamily="18" charset="0"/>
              <a:ea typeface="Times New Roman" panose="02020603050405020304" pitchFamily="18" charset="0"/>
            </a:endParaRPr>
          </a:p>
          <a:p>
            <a:pPr algn="ctr">
              <a:buNone/>
            </a:pPr>
            <a:r>
              <a:rPr lang="el-GR" sz="1100" b="1" dirty="0">
                <a:solidFill>
                  <a:schemeClr val="tx1"/>
                </a:solidFill>
                <a:effectLst/>
                <a:latin typeface="Calibri" panose="020F0502020204030204" pitchFamily="34" charset="0"/>
                <a:ea typeface="Calibri" panose="020F0502020204030204" pitchFamily="34" charset="0"/>
              </a:rPr>
              <a:t>Και </a:t>
            </a:r>
            <a:r>
              <a:rPr lang="el-GR" sz="1100" b="1" u="sng" dirty="0">
                <a:solidFill>
                  <a:schemeClr val="tx1"/>
                </a:solidFill>
                <a:effectLst/>
                <a:latin typeface="Calibri" panose="020F0502020204030204" pitchFamily="34" charset="0"/>
                <a:ea typeface="Calibri" panose="020F0502020204030204" pitchFamily="34" charset="0"/>
              </a:rPr>
              <a:t>Αναπτυξιακής Βορείου Αιγαίου ΑΑΕ/ΟΤΑ </a:t>
            </a:r>
          </a:p>
          <a:p>
            <a:pPr>
              <a:buNone/>
            </a:pPr>
            <a:r>
              <a:rPr lang="el-GR" sz="1100" b="1" dirty="0">
                <a:solidFill>
                  <a:schemeClr val="tx1"/>
                </a:solidFill>
              </a:rPr>
              <a:t>ΠΡΟΥΠΟΛΟΓΙΣΜΟΥ: </a:t>
            </a:r>
            <a:r>
              <a:rPr lang="el-GR" sz="1400" b="1" dirty="0">
                <a:solidFill>
                  <a:schemeClr val="accent3">
                    <a:lumMod val="60000"/>
                    <a:lumOff val="40000"/>
                  </a:schemeClr>
                </a:solidFill>
              </a:rPr>
              <a:t>3.450.000,00 € (με ΦΠΑ: 17%)</a:t>
            </a:r>
          </a:p>
          <a:p>
            <a:pPr algn="just">
              <a:lnSpc>
                <a:spcPct val="150000"/>
              </a:lnSpc>
            </a:pPr>
            <a:r>
              <a:rPr lang="el-GR" sz="1100" dirty="0">
                <a:solidFill>
                  <a:schemeClr val="tx1"/>
                </a:solidFill>
              </a:rPr>
              <a:t>Η υφιστάμενη διαδρομή που διέρχεται από τον οικισμό Ρέματος είναι στενή και με μεγάλη κλίση, δυσχεραίνοντας σημαντικά, ακόμη και εμποδίζοντας, τη διέλευση μεγάλων και </a:t>
            </a:r>
            <a:r>
              <a:rPr lang="el-GR" sz="1100" dirty="0" err="1">
                <a:solidFill>
                  <a:schemeClr val="tx1"/>
                </a:solidFill>
              </a:rPr>
              <a:t>βαρέων</a:t>
            </a:r>
            <a:r>
              <a:rPr lang="el-GR" sz="1100" dirty="0">
                <a:solidFill>
                  <a:schemeClr val="tx1"/>
                </a:solidFill>
              </a:rPr>
              <a:t> οχημάτων που εξυπηρετούν τη μεταφορά ευπαθών </a:t>
            </a:r>
            <a:r>
              <a:rPr lang="el-GR" sz="1100" dirty="0" err="1">
                <a:solidFill>
                  <a:schemeClr val="tx1"/>
                </a:solidFill>
              </a:rPr>
              <a:t>γαλακτομικών</a:t>
            </a:r>
            <a:r>
              <a:rPr lang="el-GR" sz="1100" dirty="0">
                <a:solidFill>
                  <a:schemeClr val="tx1"/>
                </a:solidFill>
              </a:rPr>
              <a:t> προϊόντων από τις τοπικές μονάδες. </a:t>
            </a:r>
          </a:p>
          <a:p>
            <a:pPr algn="just">
              <a:lnSpc>
                <a:spcPct val="150000"/>
              </a:lnSpc>
            </a:pPr>
            <a:r>
              <a:rPr lang="el-GR" sz="1100" dirty="0">
                <a:solidFill>
                  <a:schemeClr val="tx1"/>
                </a:solidFill>
              </a:rPr>
              <a:t>Το προτεινόμενο έργο αφορά τη δημιουργία νέας </a:t>
            </a:r>
            <a:r>
              <a:rPr lang="el-GR" sz="1100" dirty="0" err="1">
                <a:solidFill>
                  <a:schemeClr val="tx1"/>
                </a:solidFill>
              </a:rPr>
              <a:t>παρακαμπτήριας</a:t>
            </a:r>
            <a:r>
              <a:rPr lang="el-GR" sz="1100" dirty="0">
                <a:solidFill>
                  <a:schemeClr val="tx1"/>
                </a:solidFill>
              </a:rPr>
              <a:t> οδού του οικισμού Ρέματος στο Δημοτικό Διαμέρισμα </a:t>
            </a:r>
            <a:r>
              <a:rPr lang="el-GR" sz="1100" dirty="0" err="1">
                <a:solidFill>
                  <a:schemeClr val="tx1"/>
                </a:solidFill>
              </a:rPr>
              <a:t>Βατούσσης</a:t>
            </a:r>
            <a:r>
              <a:rPr lang="el-GR" sz="1100" dirty="0">
                <a:solidFill>
                  <a:schemeClr val="tx1"/>
                </a:solidFill>
              </a:rPr>
              <a:t> του Δήμου Δυτικής Λέσβου, μήκους περίπου 1.380,00 μέτρων.</a:t>
            </a:r>
          </a:p>
          <a:p>
            <a:pPr algn="just">
              <a:lnSpc>
                <a:spcPct val="150000"/>
              </a:lnSpc>
            </a:pPr>
            <a:r>
              <a:rPr lang="el-GR" sz="1200" dirty="0">
                <a:solidFill>
                  <a:schemeClr val="tx1"/>
                </a:solidFill>
              </a:rPr>
              <a:t>Στον προϋπολογισμό του έργου περιλαμβάνονται το άθροισμα εργασιών (χωματουργικά, τεχνικά έργα, </a:t>
            </a:r>
            <a:r>
              <a:rPr lang="el-GR" sz="1200" dirty="0" err="1">
                <a:solidFill>
                  <a:schemeClr val="tx1"/>
                </a:solidFill>
              </a:rPr>
              <a:t>οδοστρωσία</a:t>
            </a:r>
            <a:r>
              <a:rPr lang="el-GR" sz="1200" dirty="0">
                <a:solidFill>
                  <a:schemeClr val="tx1"/>
                </a:solidFill>
              </a:rPr>
              <a:t>, ασφαλτικά, σήμανση-ασφάλεια), τα γενικά έξοδα, το όφελος εργολάβου, τα απρόβλεπτα και την αναθεώρηση, αρχαιολογικές έρευνες και ΟΚΩ.</a:t>
            </a:r>
          </a:p>
          <a:p>
            <a:pPr algn="just">
              <a:lnSpc>
                <a:spcPct val="150000"/>
              </a:lnSpc>
            </a:pPr>
            <a:r>
              <a:rPr lang="en-US" sz="1200" dirty="0">
                <a:solidFill>
                  <a:schemeClr val="tx1"/>
                </a:solidFill>
              </a:rPr>
              <a:t>H </a:t>
            </a:r>
            <a:r>
              <a:rPr lang="el-GR" sz="1200" dirty="0">
                <a:solidFill>
                  <a:schemeClr val="tx1"/>
                </a:solidFill>
              </a:rPr>
              <a:t>προτεινόμενη λύση περιλαμβάνει την κατασκευή νέας οδού που ξεκινά από την υφιστάμενη Δημοτική Οδό Δ54 (</a:t>
            </a:r>
            <a:r>
              <a:rPr lang="el-GR" sz="1200" dirty="0" err="1">
                <a:solidFill>
                  <a:schemeClr val="tx1"/>
                </a:solidFill>
              </a:rPr>
              <a:t>Βατούσσα</a:t>
            </a:r>
            <a:r>
              <a:rPr lang="el-GR" sz="1200" dirty="0">
                <a:solidFill>
                  <a:schemeClr val="tx1"/>
                </a:solidFill>
              </a:rPr>
              <a:t> - </a:t>
            </a:r>
            <a:r>
              <a:rPr lang="el-GR" sz="1200" dirty="0" err="1">
                <a:solidFill>
                  <a:schemeClr val="tx1"/>
                </a:solidFill>
              </a:rPr>
              <a:t>Χίδηρα</a:t>
            </a:r>
            <a:r>
              <a:rPr lang="el-GR" sz="1200" dirty="0">
                <a:solidFill>
                  <a:schemeClr val="tx1"/>
                </a:solidFill>
              </a:rPr>
              <a:t> - Άγρα) και διέρχεται νότια του οικισμού. Παράλληλα, προβλέπεται η δημιουργία δύο νέων ισόπεδων κόμβων (K2 και K3) για τη σύνδεση της νέας οδού με το υφιστάμενο δίκτυο, καθώς και η βελτίωση του υφιστάμενου κόμβου εισόδου-εξόδου (Κ1) στον οικισμό. Το συνολικό μήκος των επηρεαζόμενων οδικών τμημάτων, που περιλαμβάνει τη νέα παράκαμψη και τμήματα αναβάθμισης της Δ54 για τις διασταυρώσεις, ανέρχεται σε 1.378,76 μέτρα, εκ των οποίων τα 1.080 μέτρα αφορά τη νέα παράκαμψη και τα 298,76 μέτρα μήκος την αναβαθμισμένη Δημοτική οδό Δ54 που συμμετέχει στον σχεδιασμό των κόμβων Κ2 &amp; Κ3.</a:t>
            </a:r>
            <a:endParaRPr lang="el-GR" sz="1200" dirty="0">
              <a:solidFill>
                <a:schemeClr val="tx1"/>
              </a:solidFill>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00928651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13E5E61-63A3-1193-5316-0757C99A706A}"/>
            </a:ext>
          </a:extLst>
        </p:cNvPr>
        <p:cNvGrpSpPr/>
        <p:nvPr/>
      </p:nvGrpSpPr>
      <p:grpSpPr>
        <a:xfrm>
          <a:off x="0" y="0"/>
          <a:ext cx="0" cy="0"/>
          <a:chOff x="0" y="0"/>
          <a:chExt cx="0" cy="0"/>
        </a:xfrm>
      </p:grpSpPr>
      <p:sp>
        <p:nvSpPr>
          <p:cNvPr id="2" name="Τίτλος 1">
            <a:extLst>
              <a:ext uri="{FF2B5EF4-FFF2-40B4-BE49-F238E27FC236}">
                <a16:creationId xmlns:a16="http://schemas.microsoft.com/office/drawing/2014/main" id="{1FA9679A-8319-B7AF-9F42-A2AF48B8869B}"/>
              </a:ext>
            </a:extLst>
          </p:cNvPr>
          <p:cNvSpPr>
            <a:spLocks noGrp="1"/>
          </p:cNvSpPr>
          <p:nvPr>
            <p:ph type="title"/>
          </p:nvPr>
        </p:nvSpPr>
        <p:spPr>
          <a:xfrm>
            <a:off x="1187116" y="0"/>
            <a:ext cx="9962147" cy="1077229"/>
          </a:xfrm>
        </p:spPr>
        <p:txBody>
          <a:bodyPr>
            <a:normAutofit fontScale="90000"/>
          </a:bodyPr>
          <a:lstStyle/>
          <a:p>
            <a:pPr algn="ctr"/>
            <a:r>
              <a:rPr lang="el-GR" dirty="0"/>
              <a:t>«ΜΕΛΕΤΗ ΒΕΛΤΙΩΣΗΣ 8</a:t>
            </a:r>
            <a:r>
              <a:rPr lang="el-GR" baseline="30000" dirty="0"/>
              <a:t>ΗΣ</a:t>
            </a:r>
            <a:r>
              <a:rPr lang="el-GR" dirty="0"/>
              <a:t> ΕΠΑΡΧΙΑΚΗΣ ΟΔΟΥ ΘΕΡΜΗΣ - ΜΑΝΤΑΜΑΔΟΥ»</a:t>
            </a:r>
          </a:p>
        </p:txBody>
      </p:sp>
      <p:sp>
        <p:nvSpPr>
          <p:cNvPr id="3" name="Θέση περιεχομένου 2">
            <a:extLst>
              <a:ext uri="{FF2B5EF4-FFF2-40B4-BE49-F238E27FC236}">
                <a16:creationId xmlns:a16="http://schemas.microsoft.com/office/drawing/2014/main" id="{DA82C182-9E26-D05A-78E1-5E585A3280B4}"/>
              </a:ext>
            </a:extLst>
          </p:cNvPr>
          <p:cNvSpPr>
            <a:spLocks noGrp="1"/>
          </p:cNvSpPr>
          <p:nvPr>
            <p:ph idx="1"/>
          </p:nvPr>
        </p:nvSpPr>
        <p:spPr>
          <a:xfrm>
            <a:off x="1187116" y="1077229"/>
            <a:ext cx="9962147" cy="5644413"/>
          </a:xfrm>
        </p:spPr>
        <p:txBody>
          <a:bodyPr>
            <a:normAutofit/>
          </a:bodyPr>
          <a:lstStyle/>
          <a:p>
            <a:pPr marL="0" indent="0">
              <a:buNone/>
            </a:pPr>
            <a:r>
              <a:rPr lang="el-GR" sz="1100" b="1" dirty="0">
                <a:solidFill>
                  <a:schemeClr val="tx1"/>
                </a:solidFill>
              </a:rPr>
              <a:t>Μεταξύ</a:t>
            </a:r>
            <a:r>
              <a:rPr lang="el-GR" sz="1100" dirty="0">
                <a:solidFill>
                  <a:schemeClr val="tx1"/>
                </a:solidFill>
              </a:rPr>
              <a:t> των Αναθετουσών Αρχών:</a:t>
            </a:r>
          </a:p>
          <a:p>
            <a:pPr algn="ctr">
              <a:lnSpc>
                <a:spcPct val="110000"/>
              </a:lnSpc>
              <a:spcAft>
                <a:spcPts val="600"/>
              </a:spcAft>
              <a:buNone/>
            </a:pPr>
            <a:r>
              <a:rPr lang="el-GR" sz="1100" b="1" u="sng" dirty="0">
                <a:solidFill>
                  <a:schemeClr val="tx1"/>
                </a:solidFill>
                <a:effectLst/>
                <a:latin typeface="Calibri" panose="020F0502020204030204" pitchFamily="34" charset="0"/>
                <a:ea typeface="Calibri" panose="020F0502020204030204" pitchFamily="34" charset="0"/>
              </a:rPr>
              <a:t>Περιφέρεια Βορείου Αιγαίου </a:t>
            </a:r>
            <a:endParaRPr lang="el-GR" sz="1200" dirty="0">
              <a:solidFill>
                <a:schemeClr val="tx1"/>
              </a:solidFill>
              <a:effectLst/>
              <a:latin typeface="Times New Roman" panose="02020603050405020304" pitchFamily="18" charset="0"/>
              <a:ea typeface="Times New Roman" panose="02020603050405020304" pitchFamily="18" charset="0"/>
            </a:endParaRPr>
          </a:p>
          <a:p>
            <a:pPr algn="ctr">
              <a:buNone/>
            </a:pPr>
            <a:r>
              <a:rPr lang="el-GR" sz="1100" dirty="0">
                <a:solidFill>
                  <a:schemeClr val="tx1"/>
                </a:solidFill>
                <a:effectLst/>
                <a:latin typeface="Calibri" panose="020F0502020204030204" pitchFamily="34" charset="0"/>
                <a:ea typeface="Calibri" panose="020F0502020204030204" pitchFamily="34" charset="0"/>
              </a:rPr>
              <a:t>Και</a:t>
            </a:r>
            <a:r>
              <a:rPr lang="el-GR" sz="1100" b="1" dirty="0">
                <a:solidFill>
                  <a:schemeClr val="tx1"/>
                </a:solidFill>
                <a:effectLst/>
                <a:latin typeface="Calibri" panose="020F0502020204030204" pitchFamily="34" charset="0"/>
                <a:ea typeface="Calibri" panose="020F0502020204030204" pitchFamily="34" charset="0"/>
              </a:rPr>
              <a:t> </a:t>
            </a:r>
            <a:r>
              <a:rPr lang="el-GR" sz="1100" dirty="0">
                <a:solidFill>
                  <a:schemeClr val="tx1"/>
                </a:solidFill>
                <a:effectLst/>
                <a:latin typeface="Calibri" panose="020F0502020204030204" pitchFamily="34" charset="0"/>
                <a:ea typeface="Calibri" panose="020F0502020204030204" pitchFamily="34" charset="0"/>
              </a:rPr>
              <a:t>της </a:t>
            </a:r>
            <a:r>
              <a:rPr lang="el-GR" sz="1100" b="1" u="sng" dirty="0">
                <a:solidFill>
                  <a:schemeClr val="tx1"/>
                </a:solidFill>
                <a:effectLst/>
                <a:latin typeface="Calibri" panose="020F0502020204030204" pitchFamily="34" charset="0"/>
                <a:ea typeface="Calibri" panose="020F0502020204030204" pitchFamily="34" charset="0"/>
              </a:rPr>
              <a:t>Αναπτυξιακής Βορείου Αιγαίου ΑΑΕ/ΟΤΑ </a:t>
            </a:r>
          </a:p>
          <a:p>
            <a:pPr>
              <a:buNone/>
            </a:pPr>
            <a:r>
              <a:rPr lang="el-GR" sz="1100" b="1" dirty="0">
                <a:solidFill>
                  <a:schemeClr val="tx1"/>
                </a:solidFill>
              </a:rPr>
              <a:t>ΠΡΟΥΠΟΛΟΓΙΣΜΟΥ: </a:t>
            </a:r>
            <a:r>
              <a:rPr lang="el-GR" sz="1400" b="1" dirty="0">
                <a:solidFill>
                  <a:schemeClr val="accent3">
                    <a:lumMod val="60000"/>
                    <a:lumOff val="40000"/>
                  </a:schemeClr>
                </a:solidFill>
              </a:rPr>
              <a:t>600.000,00 € (με ΦΠΑ: 17%)</a:t>
            </a:r>
          </a:p>
          <a:p>
            <a:pPr algn="just">
              <a:lnSpc>
                <a:spcPct val="150000"/>
              </a:lnSpc>
            </a:pPr>
            <a:r>
              <a:rPr lang="el-GR" sz="1100" i="1" dirty="0">
                <a:solidFill>
                  <a:schemeClr val="tx1"/>
                </a:solidFill>
                <a:effectLst/>
                <a:latin typeface="Calibri" panose="020F0502020204030204" pitchFamily="34" charset="0"/>
                <a:ea typeface="Calibri" panose="020F0502020204030204" pitchFamily="34" charset="0"/>
              </a:rPr>
              <a:t>Το εξεταζόμενο τμήμα εκτείνεται από το αλιευτικό καταφύγιο Θερμής έως την Επαρχιακή Οδό Θερμής – </a:t>
            </a:r>
            <a:r>
              <a:rPr lang="el-GR" sz="1100" i="1" dirty="0" err="1">
                <a:solidFill>
                  <a:schemeClr val="tx1"/>
                </a:solidFill>
                <a:effectLst/>
                <a:latin typeface="Calibri" panose="020F0502020204030204" pitchFamily="34" charset="0"/>
                <a:ea typeface="Calibri" panose="020F0502020204030204" pitchFamily="34" charset="0"/>
              </a:rPr>
              <a:t>Μανταμάδου</a:t>
            </a:r>
            <a:r>
              <a:rPr lang="el-GR" sz="1100" i="1" dirty="0">
                <a:solidFill>
                  <a:schemeClr val="tx1"/>
                </a:solidFill>
                <a:effectLst/>
                <a:latin typeface="Calibri" panose="020F0502020204030204" pitchFamily="34" charset="0"/>
                <a:ea typeface="Calibri" panose="020F0502020204030204" pitchFamily="34" charset="0"/>
              </a:rPr>
              <a:t>, διέρχεται από τους οικισμούς </a:t>
            </a:r>
            <a:r>
              <a:rPr lang="el-GR" sz="1100" i="1" dirty="0" err="1">
                <a:solidFill>
                  <a:schemeClr val="tx1"/>
                </a:solidFill>
                <a:effectLst/>
                <a:latin typeface="Calibri" panose="020F0502020204030204" pitchFamily="34" charset="0"/>
                <a:ea typeface="Calibri" panose="020F0502020204030204" pitchFamily="34" charset="0"/>
              </a:rPr>
              <a:t>Πεταλίδι</a:t>
            </a:r>
            <a:r>
              <a:rPr lang="el-GR" sz="1100" i="1" dirty="0">
                <a:solidFill>
                  <a:schemeClr val="tx1"/>
                </a:solidFill>
                <a:effectLst/>
                <a:latin typeface="Calibri" panose="020F0502020204030204" pitchFamily="34" charset="0"/>
                <a:ea typeface="Calibri" panose="020F0502020204030204" pitchFamily="34" charset="0"/>
              </a:rPr>
              <a:t>, </a:t>
            </a:r>
            <a:r>
              <a:rPr lang="el-GR" sz="1100" i="1" dirty="0" err="1">
                <a:solidFill>
                  <a:schemeClr val="tx1"/>
                </a:solidFill>
                <a:effectLst/>
                <a:latin typeface="Calibri" panose="020F0502020204030204" pitchFamily="34" charset="0"/>
                <a:ea typeface="Calibri" panose="020F0502020204030204" pitchFamily="34" charset="0"/>
              </a:rPr>
              <a:t>Μιστεγνά</a:t>
            </a:r>
            <a:r>
              <a:rPr lang="el-GR" sz="1100" i="1" dirty="0">
                <a:solidFill>
                  <a:schemeClr val="tx1"/>
                </a:solidFill>
                <a:effectLst/>
                <a:latin typeface="Calibri" panose="020F0502020204030204" pitchFamily="34" charset="0"/>
                <a:ea typeface="Calibri" panose="020F0502020204030204" pitchFamily="34" charset="0"/>
              </a:rPr>
              <a:t>, Σκάλα Νέων Κυδωνιών, </a:t>
            </a:r>
            <a:r>
              <a:rPr lang="el-GR" sz="1100" i="1" dirty="0" err="1">
                <a:solidFill>
                  <a:schemeClr val="tx1"/>
                </a:solidFill>
                <a:effectLst/>
                <a:latin typeface="Calibri" panose="020F0502020204030204" pitchFamily="34" charset="0"/>
                <a:ea typeface="Calibri" panose="020F0502020204030204" pitchFamily="34" charset="0"/>
              </a:rPr>
              <a:t>Παναγιούδα</a:t>
            </a:r>
            <a:r>
              <a:rPr lang="el-GR" sz="1100" i="1" dirty="0">
                <a:solidFill>
                  <a:schemeClr val="tx1"/>
                </a:solidFill>
                <a:effectLst/>
                <a:latin typeface="Calibri" panose="020F0502020204030204" pitchFamily="34" charset="0"/>
                <a:ea typeface="Calibri" panose="020F0502020204030204" pitchFamily="34" charset="0"/>
              </a:rPr>
              <a:t> και Πέδη.</a:t>
            </a:r>
          </a:p>
          <a:p>
            <a:pPr algn="just">
              <a:lnSpc>
                <a:spcPct val="150000"/>
              </a:lnSpc>
            </a:pPr>
            <a:r>
              <a:rPr lang="el-GR" sz="1100" i="1" dirty="0">
                <a:solidFill>
                  <a:schemeClr val="tx1"/>
                </a:solidFill>
                <a:effectLst/>
                <a:latin typeface="Calibri" panose="020F0502020204030204" pitchFamily="34" charset="0"/>
                <a:ea typeface="Calibri" panose="020F0502020204030204" pitchFamily="34" charset="0"/>
              </a:rPr>
              <a:t>Αντικείμενο της παρούσας πράξης είναι η μελέτη για την σύνδεση με το </a:t>
            </a:r>
            <a:r>
              <a:rPr lang="el-GR" sz="1100" i="1" kern="0" dirty="0">
                <a:solidFill>
                  <a:schemeClr val="tx1"/>
                </a:solidFill>
                <a:effectLst/>
                <a:latin typeface="Times New Roman" panose="02020603050405020304" pitchFamily="18" charset="0"/>
                <a:ea typeface="Times New Roman" panose="02020603050405020304" pitchFamily="18" charset="0"/>
              </a:rPr>
              <a:t>υφιστάμενο οδικό δίκτυο της 8</a:t>
            </a:r>
            <a:r>
              <a:rPr lang="el-GR" sz="1100" i="1" kern="0" baseline="30000" dirty="0">
                <a:solidFill>
                  <a:schemeClr val="tx1"/>
                </a:solidFill>
                <a:effectLst/>
                <a:latin typeface="Times New Roman" panose="02020603050405020304" pitchFamily="18" charset="0"/>
                <a:ea typeface="Times New Roman" panose="02020603050405020304" pitchFamily="18" charset="0"/>
              </a:rPr>
              <a:t>ης</a:t>
            </a:r>
            <a:r>
              <a:rPr lang="el-GR" sz="1100" i="1" kern="0" dirty="0">
                <a:solidFill>
                  <a:schemeClr val="tx1"/>
                </a:solidFill>
                <a:effectLst/>
                <a:latin typeface="Times New Roman" panose="02020603050405020304" pitchFamily="18" charset="0"/>
                <a:ea typeface="Times New Roman" panose="02020603050405020304" pitchFamily="18" charset="0"/>
              </a:rPr>
              <a:t> Επαρχιακής οδού </a:t>
            </a:r>
            <a:r>
              <a:rPr lang="el-GR" sz="1100" i="1" kern="0" dirty="0" err="1">
                <a:solidFill>
                  <a:schemeClr val="tx1"/>
                </a:solidFill>
                <a:effectLst/>
                <a:latin typeface="Times New Roman" panose="02020603050405020304" pitchFamily="18" charset="0"/>
                <a:ea typeface="Times New Roman" panose="02020603050405020304" pitchFamily="18" charset="0"/>
              </a:rPr>
              <a:t>Μανταμάδου</a:t>
            </a:r>
            <a:r>
              <a:rPr lang="el-GR" sz="1100" i="1" kern="0" dirty="0">
                <a:solidFill>
                  <a:schemeClr val="tx1"/>
                </a:solidFill>
                <a:effectLst/>
                <a:latin typeface="Times New Roman" panose="02020603050405020304" pitchFamily="18" charset="0"/>
                <a:ea typeface="Times New Roman" panose="02020603050405020304" pitchFamily="18" charset="0"/>
              </a:rPr>
              <a:t> - Θερμής</a:t>
            </a:r>
            <a:r>
              <a:rPr lang="el-GR" sz="1100" i="1" dirty="0">
                <a:solidFill>
                  <a:schemeClr val="tx1"/>
                </a:solidFill>
                <a:effectLst/>
                <a:latin typeface="Calibri" panose="020F0502020204030204" pitchFamily="34" charset="0"/>
                <a:ea typeface="Calibri" panose="020F0502020204030204" pitchFamily="34" charset="0"/>
              </a:rPr>
              <a:t>. </a:t>
            </a:r>
          </a:p>
          <a:p>
            <a:pPr algn="just">
              <a:lnSpc>
                <a:spcPct val="150000"/>
              </a:lnSpc>
            </a:pPr>
            <a:r>
              <a:rPr lang="el-GR" sz="1100" i="1" dirty="0">
                <a:solidFill>
                  <a:schemeClr val="tx1"/>
                </a:solidFill>
                <a:effectLst/>
                <a:latin typeface="Calibri" panose="020F0502020204030204" pitchFamily="34" charset="0"/>
                <a:ea typeface="Calibri" panose="020F0502020204030204" pitchFamily="34" charset="0"/>
              </a:rPr>
              <a:t>Η προτεινόμενη οδική παρέμβαση περιλαμβάνει τη σύνδεση με το υφιστάμενο δίκτυο μέσω ισόπεδων κόμβων, την αποκατάσταση των τοπικών διασταυρώσεων και την κατασκευή των αναγκαίων τεχνικών έργων απορροής </a:t>
            </a:r>
            <a:r>
              <a:rPr lang="el-GR" sz="1100" i="1" dirty="0" err="1">
                <a:solidFill>
                  <a:schemeClr val="tx1"/>
                </a:solidFill>
                <a:effectLst/>
                <a:latin typeface="Calibri" panose="020F0502020204030204" pitchFamily="34" charset="0"/>
                <a:ea typeface="Calibri" panose="020F0502020204030204" pitchFamily="34" charset="0"/>
              </a:rPr>
              <a:t>ομβρίων</a:t>
            </a:r>
            <a:r>
              <a:rPr lang="el-GR" sz="1100" i="1" dirty="0">
                <a:solidFill>
                  <a:schemeClr val="tx1"/>
                </a:solidFill>
                <a:effectLst/>
                <a:latin typeface="Calibri" panose="020F0502020204030204" pitchFamily="34" charset="0"/>
                <a:ea typeface="Calibri" panose="020F0502020204030204" pitchFamily="34" charset="0"/>
              </a:rPr>
              <a:t>.</a:t>
            </a:r>
          </a:p>
          <a:p>
            <a:pPr algn="just">
              <a:lnSpc>
                <a:spcPct val="150000"/>
              </a:lnSpc>
            </a:pPr>
            <a:r>
              <a:rPr lang="el-GR" sz="1100" i="1" dirty="0">
                <a:solidFill>
                  <a:schemeClr val="tx1"/>
                </a:solidFill>
                <a:latin typeface="Calibri" panose="020F0502020204030204" pitchFamily="34" charset="0"/>
                <a:ea typeface="Calibri" panose="020F0502020204030204" pitchFamily="34" charset="0"/>
              </a:rPr>
              <a:t>Η σύνδεση με το υφιστάμενο οδικό δίκτυο θα γίνει με ισόπεδους κόμβους, θα αποκατασταθούν οι διασταυρώσεις με τους αγροτικούς δρόμους, θα γίνουν τα απαραίτητα εγκάρσια και διαμήκη τεχνικά έργα </a:t>
            </a:r>
            <a:r>
              <a:rPr lang="el-GR" sz="1100" i="1" dirty="0" err="1">
                <a:solidFill>
                  <a:schemeClr val="tx1"/>
                </a:solidFill>
                <a:latin typeface="Calibri" panose="020F0502020204030204" pitchFamily="34" charset="0"/>
                <a:ea typeface="Calibri" panose="020F0502020204030204" pitchFamily="34" charset="0"/>
              </a:rPr>
              <a:t>ομβρίων</a:t>
            </a:r>
            <a:r>
              <a:rPr lang="el-GR" sz="1100" i="1" dirty="0">
                <a:solidFill>
                  <a:schemeClr val="tx1"/>
                </a:solidFill>
                <a:latin typeface="Calibri" panose="020F0502020204030204" pitchFamily="34" charset="0"/>
                <a:ea typeface="Calibri" panose="020F0502020204030204" pitchFamily="34" charset="0"/>
              </a:rPr>
              <a:t> για την προστασία της οδού.</a:t>
            </a:r>
          </a:p>
          <a:p>
            <a:pPr algn="just">
              <a:lnSpc>
                <a:spcPct val="150000"/>
              </a:lnSpc>
            </a:pPr>
            <a:r>
              <a:rPr lang="el-GR" sz="1100" i="1" dirty="0">
                <a:solidFill>
                  <a:schemeClr val="tx1"/>
                </a:solidFill>
                <a:latin typeface="Calibri" panose="020F0502020204030204" pitchFamily="34" charset="0"/>
                <a:ea typeface="Calibri" panose="020F0502020204030204" pitchFamily="34" charset="0"/>
              </a:rPr>
              <a:t>Το υπό μελέτη οδικό τμήμα προτείνεται να έχει διατομή τύπου β2 σύμφωνα με τις ΟΜΟΕ -Δ. </a:t>
            </a:r>
          </a:p>
          <a:p>
            <a:pPr algn="just">
              <a:lnSpc>
                <a:spcPct val="150000"/>
              </a:lnSpc>
            </a:pPr>
            <a:r>
              <a:rPr lang="el-GR" sz="1100" i="1" dirty="0">
                <a:solidFill>
                  <a:schemeClr val="tx1"/>
                </a:solidFill>
                <a:latin typeface="Calibri" panose="020F0502020204030204" pitchFamily="34" charset="0"/>
                <a:ea typeface="Calibri" panose="020F0502020204030204" pitchFamily="34" charset="0"/>
              </a:rPr>
              <a:t>Το ασφαλτοστρωμένο πλάτος της διατομής προτείνεται 9 μέτρα. Το οδόστρωμα αποτελείται ανά κατεύθυνση από μία λωρίδα πλάτους 3,75 μέτρων και λωρίδα πλάτους 0,75 μ. ασφαλτοστρωμένο έρεισμα στο οποίο συμπεριλαμβάνεται λωρίδα καθοδήγησης 0,25 μ. </a:t>
            </a:r>
          </a:p>
          <a:p>
            <a:pPr algn="just">
              <a:lnSpc>
                <a:spcPct val="150000"/>
              </a:lnSpc>
            </a:pPr>
            <a:r>
              <a:rPr lang="el-GR" sz="1100" i="1" dirty="0">
                <a:solidFill>
                  <a:schemeClr val="tx1"/>
                </a:solidFill>
                <a:latin typeface="Calibri" panose="020F0502020204030204" pitchFamily="34" charset="0"/>
                <a:ea typeface="Calibri" panose="020F0502020204030204" pitchFamily="34" charset="0"/>
              </a:rPr>
              <a:t>Οι κλίσεις των πρανών των ορυγμάτων ορίζονται, για </a:t>
            </a:r>
            <a:r>
              <a:rPr lang="el-GR" sz="1100" i="1" dirty="0" err="1">
                <a:solidFill>
                  <a:schemeClr val="tx1"/>
                </a:solidFill>
                <a:latin typeface="Calibri" panose="020F0502020204030204" pitchFamily="34" charset="0"/>
                <a:ea typeface="Calibri" panose="020F0502020204030204" pitchFamily="34" charset="0"/>
              </a:rPr>
              <a:t>προμετρητικούς</a:t>
            </a:r>
            <a:r>
              <a:rPr lang="el-GR" sz="1100" i="1" dirty="0">
                <a:solidFill>
                  <a:schemeClr val="tx1"/>
                </a:solidFill>
                <a:latin typeface="Calibri" panose="020F0502020204030204" pitchFamily="34" charset="0"/>
                <a:ea typeface="Calibri" panose="020F0502020204030204" pitchFamily="34" charset="0"/>
              </a:rPr>
              <a:t> λόγους, σε 1:1 αλλά ο τελικός καθορισμός τους θα γίνει μετά το πέρας των γεωλογικών και γεωτεχνικών εργασιών. Οι κλίσεις των πρανών των επιχωμάτων προτείνεται να διαμορφωθούν σύμφωνα με την Π.Τ.Π. Χ1. </a:t>
            </a:r>
          </a:p>
        </p:txBody>
      </p:sp>
    </p:spTree>
    <p:extLst>
      <p:ext uri="{BB962C8B-B14F-4D97-AF65-F5344CB8AC3E}">
        <p14:creationId xmlns:p14="http://schemas.microsoft.com/office/powerpoint/2010/main" val="385472207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1E072B4-6251-CDA8-9519-363D0ADB6E62}"/>
            </a:ext>
          </a:extLst>
        </p:cNvPr>
        <p:cNvGrpSpPr/>
        <p:nvPr/>
      </p:nvGrpSpPr>
      <p:grpSpPr>
        <a:xfrm>
          <a:off x="0" y="0"/>
          <a:ext cx="0" cy="0"/>
          <a:chOff x="0" y="0"/>
          <a:chExt cx="0" cy="0"/>
        </a:xfrm>
      </p:grpSpPr>
      <p:sp>
        <p:nvSpPr>
          <p:cNvPr id="2" name="Τίτλος 1">
            <a:extLst>
              <a:ext uri="{FF2B5EF4-FFF2-40B4-BE49-F238E27FC236}">
                <a16:creationId xmlns:a16="http://schemas.microsoft.com/office/drawing/2014/main" id="{5779C83E-5EAC-5890-2867-DAE40A1EBD35}"/>
              </a:ext>
            </a:extLst>
          </p:cNvPr>
          <p:cNvSpPr>
            <a:spLocks noGrp="1"/>
          </p:cNvSpPr>
          <p:nvPr>
            <p:ph type="title"/>
          </p:nvPr>
        </p:nvSpPr>
        <p:spPr>
          <a:xfrm>
            <a:off x="1187116" y="234970"/>
            <a:ext cx="9962147" cy="1077229"/>
          </a:xfrm>
        </p:spPr>
        <p:txBody>
          <a:bodyPr>
            <a:normAutofit fontScale="90000"/>
          </a:bodyPr>
          <a:lstStyle/>
          <a:p>
            <a:pPr algn="ctr"/>
            <a:r>
              <a:rPr lang="el-GR" dirty="0"/>
              <a:t>«ΠΡΟΜΗΘΕΙΑ 5 ΓΗΠΕΔΩΝ ΠΟΔΟΣΦΑΙΡΟΥ 5χ5 ΣΤΙΣ ΚΟΙΝΟΤΗΤΕΣ ΛΙΣΒΟΡΙΟΥ, ΣΚΑΛΟΧΩΡΙΟΥ, ΚΛΕΙΟΥΣ, ΧΙΔΗΡΩΝ ΚΑΙ ΣΙΓΡΙΟΥ»</a:t>
            </a:r>
          </a:p>
        </p:txBody>
      </p:sp>
      <p:sp>
        <p:nvSpPr>
          <p:cNvPr id="3" name="Θέση περιεχομένου 2">
            <a:extLst>
              <a:ext uri="{FF2B5EF4-FFF2-40B4-BE49-F238E27FC236}">
                <a16:creationId xmlns:a16="http://schemas.microsoft.com/office/drawing/2014/main" id="{0452BD21-98E8-19ED-BC0A-CBF1C2BBF459}"/>
              </a:ext>
            </a:extLst>
          </p:cNvPr>
          <p:cNvSpPr>
            <a:spLocks noGrp="1"/>
          </p:cNvSpPr>
          <p:nvPr>
            <p:ph idx="1"/>
          </p:nvPr>
        </p:nvSpPr>
        <p:spPr>
          <a:xfrm>
            <a:off x="1187116" y="1077229"/>
            <a:ext cx="9962147" cy="5718018"/>
          </a:xfrm>
        </p:spPr>
        <p:txBody>
          <a:bodyPr>
            <a:normAutofit lnSpcReduction="10000"/>
          </a:bodyPr>
          <a:lstStyle/>
          <a:p>
            <a:pPr marL="0" indent="0">
              <a:buNone/>
            </a:pPr>
            <a:endParaRPr lang="el-GR" sz="1100" b="1" dirty="0">
              <a:solidFill>
                <a:schemeClr val="tx1"/>
              </a:solidFill>
            </a:endParaRPr>
          </a:p>
          <a:p>
            <a:pPr marL="0" indent="0">
              <a:buNone/>
            </a:pPr>
            <a:r>
              <a:rPr lang="el-GR" sz="1100" b="1" dirty="0">
                <a:solidFill>
                  <a:schemeClr val="tx1"/>
                </a:solidFill>
              </a:rPr>
              <a:t>Μεταξύ</a:t>
            </a:r>
            <a:r>
              <a:rPr lang="el-GR" sz="1100" dirty="0">
                <a:solidFill>
                  <a:schemeClr val="tx1"/>
                </a:solidFill>
              </a:rPr>
              <a:t> των Αναθετουσών Αρχών:</a:t>
            </a:r>
          </a:p>
          <a:p>
            <a:pPr algn="ctr">
              <a:lnSpc>
                <a:spcPct val="110000"/>
              </a:lnSpc>
              <a:spcAft>
                <a:spcPts val="600"/>
              </a:spcAft>
              <a:buNone/>
            </a:pPr>
            <a:r>
              <a:rPr lang="el-GR" sz="1100" b="1" u="sng" dirty="0">
                <a:solidFill>
                  <a:schemeClr val="tx1"/>
                </a:solidFill>
                <a:effectLst/>
                <a:latin typeface="Calibri" panose="020F0502020204030204" pitchFamily="34" charset="0"/>
                <a:ea typeface="Calibri" panose="020F0502020204030204" pitchFamily="34" charset="0"/>
              </a:rPr>
              <a:t>Περιφέρεια Βορείου Αιγαίου </a:t>
            </a:r>
            <a:endParaRPr lang="el-GR" sz="1200" dirty="0">
              <a:solidFill>
                <a:schemeClr val="tx1"/>
              </a:solidFill>
              <a:effectLst/>
              <a:latin typeface="Times New Roman" panose="02020603050405020304" pitchFamily="18" charset="0"/>
              <a:ea typeface="Times New Roman" panose="02020603050405020304" pitchFamily="18" charset="0"/>
            </a:endParaRPr>
          </a:p>
          <a:p>
            <a:pPr algn="ctr">
              <a:lnSpc>
                <a:spcPct val="110000"/>
              </a:lnSpc>
              <a:spcAft>
                <a:spcPts val="600"/>
              </a:spcAft>
              <a:buNone/>
            </a:pPr>
            <a:r>
              <a:rPr lang="el-GR" sz="1100" b="1" u="sng" dirty="0">
                <a:solidFill>
                  <a:schemeClr val="tx1"/>
                </a:solidFill>
                <a:effectLst/>
                <a:latin typeface="Calibri" panose="020F0502020204030204" pitchFamily="34" charset="0"/>
                <a:ea typeface="Calibri" panose="020F0502020204030204" pitchFamily="34" charset="0"/>
              </a:rPr>
              <a:t>Δήμος Δυτικής Λέσβου </a:t>
            </a:r>
            <a:endParaRPr lang="el-GR" sz="1200" dirty="0">
              <a:solidFill>
                <a:schemeClr val="tx1"/>
              </a:solidFill>
              <a:effectLst/>
              <a:latin typeface="Times New Roman" panose="02020603050405020304" pitchFamily="18" charset="0"/>
              <a:ea typeface="Times New Roman" panose="02020603050405020304" pitchFamily="18" charset="0"/>
            </a:endParaRPr>
          </a:p>
          <a:p>
            <a:pPr algn="ctr">
              <a:buNone/>
            </a:pPr>
            <a:r>
              <a:rPr lang="el-GR" sz="1100" dirty="0">
                <a:solidFill>
                  <a:schemeClr val="tx1"/>
                </a:solidFill>
                <a:effectLst/>
                <a:latin typeface="Calibri" panose="020F0502020204030204" pitchFamily="34" charset="0"/>
                <a:ea typeface="Calibri" panose="020F0502020204030204" pitchFamily="34" charset="0"/>
              </a:rPr>
              <a:t>Και της</a:t>
            </a:r>
            <a:r>
              <a:rPr lang="el-GR" sz="1100" b="1" dirty="0">
                <a:solidFill>
                  <a:schemeClr val="tx1"/>
                </a:solidFill>
                <a:effectLst/>
                <a:latin typeface="Calibri" panose="020F0502020204030204" pitchFamily="34" charset="0"/>
                <a:ea typeface="Calibri" panose="020F0502020204030204" pitchFamily="34" charset="0"/>
              </a:rPr>
              <a:t> </a:t>
            </a:r>
            <a:r>
              <a:rPr lang="el-GR" sz="1100" b="1" u="sng" dirty="0">
                <a:solidFill>
                  <a:schemeClr val="tx1"/>
                </a:solidFill>
                <a:effectLst/>
                <a:latin typeface="Calibri" panose="020F0502020204030204" pitchFamily="34" charset="0"/>
                <a:ea typeface="Calibri" panose="020F0502020204030204" pitchFamily="34" charset="0"/>
              </a:rPr>
              <a:t>Αναπτυξιακής Βορείου Αιγαίου ΑΑΕ/ΟΤΑ </a:t>
            </a:r>
          </a:p>
          <a:p>
            <a:pPr>
              <a:buNone/>
            </a:pPr>
            <a:r>
              <a:rPr lang="el-GR" sz="1100" b="1" dirty="0">
                <a:solidFill>
                  <a:schemeClr val="tx1"/>
                </a:solidFill>
              </a:rPr>
              <a:t>ΠΡΟΥΠΟΛΟΓΙΣΜΟΥ: </a:t>
            </a:r>
            <a:r>
              <a:rPr lang="el-GR" sz="1400" b="1" dirty="0">
                <a:solidFill>
                  <a:schemeClr val="accent3">
                    <a:lumMod val="60000"/>
                    <a:lumOff val="40000"/>
                  </a:schemeClr>
                </a:solidFill>
              </a:rPr>
              <a:t>500.000,00 € (με ΦΠΑ: 17%)</a:t>
            </a:r>
          </a:p>
          <a:p>
            <a:pPr algn="just">
              <a:lnSpc>
                <a:spcPct val="150000"/>
              </a:lnSpc>
              <a:buNone/>
            </a:pPr>
            <a:r>
              <a:rPr lang="el-GR" sz="1100" i="1" dirty="0">
                <a:solidFill>
                  <a:schemeClr val="tx1"/>
                </a:solidFill>
                <a:effectLst/>
                <a:latin typeface="Calibri" panose="020F0502020204030204" pitchFamily="34" charset="0"/>
                <a:ea typeface="Times New Roman" panose="02020603050405020304" pitchFamily="18" charset="0"/>
              </a:rPr>
              <a:t>Οι εργασίες που θα εκτελεστούν περιλαμβάνουν:</a:t>
            </a:r>
            <a:endParaRPr lang="el-GR" sz="1200" dirty="0">
              <a:solidFill>
                <a:schemeClr val="tx1"/>
              </a:solidFill>
              <a:effectLst/>
              <a:latin typeface="Times New Roman" panose="02020603050405020304" pitchFamily="18" charset="0"/>
              <a:ea typeface="Times New Roman" panose="02020603050405020304" pitchFamily="18" charset="0"/>
            </a:endParaRPr>
          </a:p>
          <a:p>
            <a:pPr marL="342900" lvl="0" indent="-342900" algn="just">
              <a:lnSpc>
                <a:spcPct val="150000"/>
              </a:lnSpc>
              <a:buFont typeface="Symbol" panose="05050102010706020507" pitchFamily="18" charset="2"/>
              <a:buChar char=""/>
            </a:pPr>
            <a:r>
              <a:rPr lang="el-GR" sz="1100" i="1" dirty="0">
                <a:solidFill>
                  <a:schemeClr val="tx1"/>
                </a:solidFill>
                <a:effectLst/>
                <a:latin typeface="Calibri" panose="020F0502020204030204" pitchFamily="34" charset="0"/>
                <a:ea typeface="SimSun" panose="02010600030101010101" pitchFamily="2" charset="-122"/>
              </a:rPr>
              <a:t>Χωματουργικές εργασίες</a:t>
            </a:r>
            <a:endParaRPr lang="el-GR" sz="1200" dirty="0">
              <a:solidFill>
                <a:schemeClr val="tx1"/>
              </a:solidFill>
              <a:effectLst/>
              <a:latin typeface="Times New Roman" panose="02020603050405020304" pitchFamily="18" charset="0"/>
              <a:ea typeface="Times New Roman" panose="02020603050405020304" pitchFamily="18" charset="0"/>
            </a:endParaRPr>
          </a:p>
          <a:p>
            <a:pPr marL="342900" lvl="0" indent="-342900" algn="just">
              <a:lnSpc>
                <a:spcPct val="150000"/>
              </a:lnSpc>
              <a:buFont typeface="Symbol" panose="05050102010706020507" pitchFamily="18" charset="2"/>
              <a:buChar char=""/>
            </a:pPr>
            <a:r>
              <a:rPr lang="el-GR" sz="1100" i="1" dirty="0">
                <a:solidFill>
                  <a:schemeClr val="tx1"/>
                </a:solidFill>
                <a:effectLst/>
                <a:latin typeface="Calibri" panose="020F0502020204030204" pitchFamily="34" charset="0"/>
                <a:ea typeface="SimSun" panose="02010600030101010101" pitchFamily="2" charset="-122"/>
              </a:rPr>
              <a:t>Εργασίες κατασκευής τοιχίου αντιστήριξης μεταβλητού ύψους</a:t>
            </a:r>
            <a:endParaRPr lang="el-GR" sz="1200" dirty="0">
              <a:solidFill>
                <a:schemeClr val="tx1"/>
              </a:solidFill>
              <a:effectLst/>
              <a:latin typeface="Times New Roman" panose="02020603050405020304" pitchFamily="18" charset="0"/>
              <a:ea typeface="Times New Roman" panose="02020603050405020304" pitchFamily="18" charset="0"/>
            </a:endParaRPr>
          </a:p>
          <a:p>
            <a:pPr marL="342900" lvl="0" indent="-342900" algn="just">
              <a:lnSpc>
                <a:spcPct val="150000"/>
              </a:lnSpc>
              <a:buFont typeface="Symbol" panose="05050102010706020507" pitchFamily="18" charset="2"/>
              <a:buChar char=""/>
            </a:pPr>
            <a:r>
              <a:rPr lang="el-GR" sz="1100" i="1" dirty="0">
                <a:solidFill>
                  <a:schemeClr val="tx1"/>
                </a:solidFill>
                <a:effectLst/>
                <a:latin typeface="Calibri" panose="020F0502020204030204" pitchFamily="34" charset="0"/>
                <a:ea typeface="SimSun" panose="02010600030101010101" pitchFamily="2" charset="-122"/>
              </a:rPr>
              <a:t>Εργασίες τοποθέτησης συνθετικού χλοοτάπητα</a:t>
            </a:r>
            <a:endParaRPr lang="el-GR" sz="1200" dirty="0">
              <a:solidFill>
                <a:schemeClr val="tx1"/>
              </a:solidFill>
              <a:effectLst/>
              <a:latin typeface="Times New Roman" panose="02020603050405020304" pitchFamily="18" charset="0"/>
              <a:ea typeface="Times New Roman" panose="02020603050405020304" pitchFamily="18" charset="0"/>
            </a:endParaRPr>
          </a:p>
          <a:p>
            <a:pPr marL="342900" lvl="0" indent="-342900" algn="just">
              <a:lnSpc>
                <a:spcPct val="150000"/>
              </a:lnSpc>
              <a:buFont typeface="Symbol" panose="05050102010706020507" pitchFamily="18" charset="2"/>
              <a:buChar char=""/>
            </a:pPr>
            <a:r>
              <a:rPr lang="el-GR" sz="1100" i="1" dirty="0">
                <a:solidFill>
                  <a:schemeClr val="tx1"/>
                </a:solidFill>
                <a:effectLst/>
                <a:latin typeface="Calibri" panose="020F0502020204030204" pitchFamily="34" charset="0"/>
                <a:ea typeface="SimSun" panose="02010600030101010101" pitchFamily="2" charset="-122"/>
              </a:rPr>
              <a:t>Εργασίες τοποθέτησης περίφραξης 3μ</a:t>
            </a:r>
            <a:endParaRPr lang="el-GR" sz="1200" dirty="0">
              <a:solidFill>
                <a:schemeClr val="tx1"/>
              </a:solidFill>
              <a:effectLst/>
              <a:latin typeface="Times New Roman" panose="02020603050405020304" pitchFamily="18" charset="0"/>
              <a:ea typeface="Times New Roman" panose="02020603050405020304" pitchFamily="18" charset="0"/>
            </a:endParaRPr>
          </a:p>
          <a:p>
            <a:pPr marL="342900" lvl="0" indent="-342900" algn="just">
              <a:lnSpc>
                <a:spcPct val="150000"/>
              </a:lnSpc>
              <a:buFont typeface="Symbol" panose="05050102010706020507" pitchFamily="18" charset="2"/>
              <a:buChar char=""/>
            </a:pPr>
            <a:r>
              <a:rPr lang="el-GR" sz="1100" i="1" dirty="0">
                <a:solidFill>
                  <a:schemeClr val="tx1"/>
                </a:solidFill>
                <a:effectLst/>
                <a:latin typeface="Calibri" panose="020F0502020204030204" pitchFamily="34" charset="0"/>
                <a:ea typeface="SimSun" panose="02010600030101010101" pitchFamily="2" charset="-122"/>
              </a:rPr>
              <a:t>Τοποθέτηση  τεσσάρων (-4-) </a:t>
            </a:r>
            <a:r>
              <a:rPr lang="el-GR" sz="1100" i="1" dirty="0" err="1">
                <a:solidFill>
                  <a:schemeClr val="tx1"/>
                </a:solidFill>
                <a:effectLst/>
                <a:latin typeface="Calibri" panose="020F0502020204030204" pitchFamily="34" charset="0"/>
                <a:ea typeface="SimSun" panose="02010600030101010101" pitchFamily="2" charset="-122"/>
              </a:rPr>
              <a:t>σιδηροιστών</a:t>
            </a:r>
            <a:r>
              <a:rPr lang="el-GR" sz="1100" i="1" dirty="0">
                <a:solidFill>
                  <a:schemeClr val="tx1"/>
                </a:solidFill>
                <a:effectLst/>
                <a:latin typeface="Calibri" panose="020F0502020204030204" pitchFamily="34" charset="0"/>
                <a:ea typeface="SimSun" panose="02010600030101010101" pitchFamily="2" charset="-122"/>
              </a:rPr>
              <a:t> με δύο (-2-) λαμπτήρες </a:t>
            </a:r>
            <a:r>
              <a:rPr lang="en-GB" sz="1100" i="1" dirty="0">
                <a:solidFill>
                  <a:schemeClr val="tx1"/>
                </a:solidFill>
                <a:effectLst/>
                <a:latin typeface="Calibri" panose="020F0502020204030204" pitchFamily="34" charset="0"/>
                <a:ea typeface="SimSun" panose="02010600030101010101" pitchFamily="2" charset="-122"/>
              </a:rPr>
              <a:t>led</a:t>
            </a:r>
            <a:r>
              <a:rPr lang="el-GR" sz="1100" i="1" dirty="0">
                <a:solidFill>
                  <a:schemeClr val="tx1"/>
                </a:solidFill>
                <a:effectLst/>
                <a:latin typeface="Calibri" panose="020F0502020204030204" pitchFamily="34" charset="0"/>
                <a:ea typeface="SimSun" panose="02010600030101010101" pitchFamily="2" charset="-122"/>
              </a:rPr>
              <a:t> 200</a:t>
            </a:r>
            <a:r>
              <a:rPr lang="en-GB" sz="1100" i="1" dirty="0">
                <a:solidFill>
                  <a:schemeClr val="tx1"/>
                </a:solidFill>
                <a:effectLst/>
                <a:latin typeface="Calibri" panose="020F0502020204030204" pitchFamily="34" charset="0"/>
                <a:ea typeface="SimSun" panose="02010600030101010101" pitchFamily="2" charset="-122"/>
              </a:rPr>
              <a:t>W</a:t>
            </a:r>
            <a:r>
              <a:rPr lang="el-GR" sz="1100" i="1" dirty="0">
                <a:solidFill>
                  <a:schemeClr val="tx1"/>
                </a:solidFill>
                <a:effectLst/>
                <a:latin typeface="Calibri" panose="020F0502020204030204" pitchFamily="34" charset="0"/>
                <a:ea typeface="SimSun" panose="02010600030101010101" pitchFamily="2" charset="-122"/>
              </a:rPr>
              <a:t> ανά ιστό</a:t>
            </a:r>
            <a:endParaRPr lang="el-GR" sz="1200" dirty="0">
              <a:solidFill>
                <a:schemeClr val="tx1"/>
              </a:solidFill>
              <a:effectLst/>
              <a:latin typeface="Times New Roman" panose="02020603050405020304" pitchFamily="18" charset="0"/>
              <a:ea typeface="Times New Roman" panose="02020603050405020304" pitchFamily="18" charset="0"/>
            </a:endParaRPr>
          </a:p>
          <a:p>
            <a:pPr marL="342900" lvl="0" indent="-342900" algn="just">
              <a:lnSpc>
                <a:spcPct val="150000"/>
              </a:lnSpc>
              <a:buFont typeface="Symbol" panose="05050102010706020507" pitchFamily="18" charset="2"/>
              <a:buChar char=""/>
            </a:pPr>
            <a:r>
              <a:rPr lang="el-GR" sz="1100" i="1" dirty="0">
                <a:solidFill>
                  <a:schemeClr val="tx1"/>
                </a:solidFill>
                <a:effectLst/>
                <a:latin typeface="Calibri" panose="020F0502020204030204" pitchFamily="34" charset="0"/>
                <a:ea typeface="SimSun" panose="02010600030101010101" pitchFamily="2" charset="-122"/>
              </a:rPr>
              <a:t>Τοποθέτηση ενός (-1-) μεταλλικού κιβώτιου ηλεκτροδότησης ιστών φωτισμού (</a:t>
            </a:r>
            <a:r>
              <a:rPr lang="el-GR" sz="1100" i="1" dirty="0" err="1">
                <a:solidFill>
                  <a:schemeClr val="tx1"/>
                </a:solidFill>
                <a:effectLst/>
                <a:latin typeface="Calibri" panose="020F0502020204030204" pitchFamily="34" charset="0"/>
                <a:ea typeface="SimSun" panose="02010600030101010101" pitchFamily="2" charset="-122"/>
              </a:rPr>
              <a:t>πίλαρ</a:t>
            </a:r>
            <a:r>
              <a:rPr lang="el-GR" sz="1100" i="1" dirty="0">
                <a:solidFill>
                  <a:schemeClr val="tx1"/>
                </a:solidFill>
                <a:effectLst/>
                <a:latin typeface="Calibri" panose="020F0502020204030204" pitchFamily="34" charset="0"/>
                <a:ea typeface="SimSun" panose="02010600030101010101" pitchFamily="2" charset="-122"/>
              </a:rPr>
              <a:t>) τεσσάρων αναχωρήσεων</a:t>
            </a:r>
            <a:endParaRPr lang="el-GR" sz="1200" dirty="0">
              <a:solidFill>
                <a:schemeClr val="tx1"/>
              </a:solidFill>
              <a:effectLst/>
              <a:latin typeface="Times New Roman" panose="02020603050405020304" pitchFamily="18" charset="0"/>
              <a:ea typeface="Times New Roman" panose="02020603050405020304" pitchFamily="18" charset="0"/>
            </a:endParaRPr>
          </a:p>
          <a:p>
            <a:pPr algn="ctr" hangingPunct="0">
              <a:buNone/>
            </a:pPr>
            <a:r>
              <a:rPr lang="el-GR" sz="1200" dirty="0">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rPr>
              <a:t>2025ΚΑΠ3200015 ΚΑΤΑΣΚΕΥΗ ΓΗΠΕΔΟΥ 5Χ5 ΣΤΟ </a:t>
            </a:r>
            <a:r>
              <a:rPr lang="el-GR" sz="1200" b="1" u="sng" dirty="0">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rPr>
              <a:t>ΛΙΣΒΟΡΙ</a:t>
            </a:r>
            <a:r>
              <a:rPr lang="el-GR" sz="1200" dirty="0">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rPr>
              <a:t>	100.000,00</a:t>
            </a:r>
          </a:p>
          <a:p>
            <a:pPr algn="ctr" hangingPunct="0">
              <a:buNone/>
            </a:pPr>
            <a:r>
              <a:rPr lang="el-GR" sz="1200" dirty="0">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rPr>
              <a:t>2025ΚΑΠ3200016 ΚΑΤΑΣΚΕΥΗ ΓΗΠΕΔΟΥ 5Χ5 ΣΤΟ </a:t>
            </a:r>
            <a:r>
              <a:rPr lang="el-GR" sz="1200" b="1" u="sng" dirty="0">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rPr>
              <a:t>ΣΚΑΛΟΧΩΡΙ </a:t>
            </a:r>
            <a:r>
              <a:rPr lang="el-GR" sz="1200" dirty="0">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rPr>
              <a:t>100.000,00</a:t>
            </a:r>
          </a:p>
          <a:p>
            <a:pPr algn="ctr" hangingPunct="0">
              <a:buNone/>
            </a:pPr>
            <a:r>
              <a:rPr lang="el-GR" sz="1200" dirty="0">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rPr>
              <a:t>2025ΚΑΠ3200018 ΚΑΤΑΣΚΕΥΗ ΓΗΠΕΔΟΥ 5Χ5 ΣΤΗΝ </a:t>
            </a:r>
            <a:r>
              <a:rPr lang="el-GR" sz="1200" b="1" u="sng" dirty="0">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rPr>
              <a:t>ΚΛΕΙΩ</a:t>
            </a:r>
            <a:r>
              <a:rPr lang="el-GR" sz="1200" dirty="0">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rPr>
              <a:t>	100.000,00</a:t>
            </a:r>
          </a:p>
          <a:p>
            <a:pPr algn="ctr" hangingPunct="0">
              <a:buNone/>
            </a:pPr>
            <a:r>
              <a:rPr lang="el-GR" sz="1200" dirty="0">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rPr>
              <a:t>2025ΚΑΠ3200019 ΚΑΤΑΣΚΕΥΗ ΓΗΠΕΔΟΥ 5Χ5 ΣΤΑ </a:t>
            </a:r>
            <a:r>
              <a:rPr lang="el-GR" sz="1200" b="1" u="sng" dirty="0">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rPr>
              <a:t>ΧΙΔΗΡΑ</a:t>
            </a:r>
            <a:r>
              <a:rPr lang="el-GR" sz="1200" dirty="0">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rPr>
              <a:t>	100.000,00</a:t>
            </a:r>
            <a:endParaRPr lang="en-US" sz="1200" dirty="0">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algn="ctr" hangingPunct="0">
              <a:buNone/>
            </a:pPr>
            <a:r>
              <a:rPr lang="el-GR" sz="1200" dirty="0">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rPr>
              <a:t>2025ΚΑΠ3200040</a:t>
            </a:r>
            <a:r>
              <a:rPr lang="en-US" sz="1200" dirty="0">
                <a:solidFill>
                  <a:schemeClr val="tx1"/>
                </a:solidFill>
                <a:latin typeface="Arial" panose="020B0604020202020204" pitchFamily="34" charset="0"/>
                <a:ea typeface="Times New Roman" panose="02020603050405020304" pitchFamily="18" charset="0"/>
                <a:cs typeface="Times New Roman" panose="02020603050405020304" pitchFamily="18" charset="0"/>
              </a:rPr>
              <a:t> </a:t>
            </a:r>
            <a:r>
              <a:rPr lang="el-GR" sz="1200" dirty="0">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rPr>
              <a:t>ΚΑΤΑΣΚΕΥΗ ΓΗΠΕΔΟΥ 5Χ5 ΣΤΟ </a:t>
            </a:r>
            <a:r>
              <a:rPr lang="el-GR" sz="1200" b="1" u="sng" dirty="0">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rPr>
              <a:t>ΣΙΓΡΙ</a:t>
            </a:r>
            <a:r>
              <a:rPr lang="en-US" sz="1200" dirty="0">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rPr>
              <a:t> 		1</a:t>
            </a:r>
            <a:r>
              <a:rPr lang="el-GR" sz="1200" dirty="0">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rPr>
              <a:t>00.000,00</a:t>
            </a:r>
          </a:p>
        </p:txBody>
      </p:sp>
    </p:spTree>
    <p:extLst>
      <p:ext uri="{BB962C8B-B14F-4D97-AF65-F5344CB8AC3E}">
        <p14:creationId xmlns:p14="http://schemas.microsoft.com/office/powerpoint/2010/main" val="128081484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Θέση περιεχομένου 3">
            <a:extLst>
              <a:ext uri="{FF2B5EF4-FFF2-40B4-BE49-F238E27FC236}">
                <a16:creationId xmlns:a16="http://schemas.microsoft.com/office/drawing/2014/main" id="{180E11F2-40F4-1C8A-67AE-F54F96D9EBB4}"/>
              </a:ext>
            </a:extLst>
          </p:cNvPr>
          <p:cNvGraphicFramePr>
            <a:graphicFrameLocks noGrp="1"/>
          </p:cNvGraphicFramePr>
          <p:nvPr>
            <p:ph idx="1"/>
            <p:extLst>
              <p:ext uri="{D42A27DB-BD31-4B8C-83A1-F6EECF244321}">
                <p14:modId xmlns:p14="http://schemas.microsoft.com/office/powerpoint/2010/main" val="3815541136"/>
              </p:ext>
            </p:extLst>
          </p:nvPr>
        </p:nvGraphicFramePr>
        <p:xfrm>
          <a:off x="640080" y="652949"/>
          <a:ext cx="8542020" cy="5695173"/>
        </p:xfrm>
        <a:graphic>
          <a:graphicData uri="http://schemas.openxmlformats.org/drawingml/2006/table">
            <a:tbl>
              <a:tblPr>
                <a:tableStyleId>{5C22544A-7EE6-4342-B048-85BDC9FD1C3A}</a:tableStyleId>
              </a:tblPr>
              <a:tblGrid>
                <a:gridCol w="320040">
                  <a:extLst>
                    <a:ext uri="{9D8B030D-6E8A-4147-A177-3AD203B41FA5}">
                      <a16:colId xmlns:a16="http://schemas.microsoft.com/office/drawing/2014/main" val="879021234"/>
                    </a:ext>
                  </a:extLst>
                </a:gridCol>
                <a:gridCol w="3154680">
                  <a:extLst>
                    <a:ext uri="{9D8B030D-6E8A-4147-A177-3AD203B41FA5}">
                      <a16:colId xmlns:a16="http://schemas.microsoft.com/office/drawing/2014/main" val="1239107564"/>
                    </a:ext>
                  </a:extLst>
                </a:gridCol>
                <a:gridCol w="5067300">
                  <a:extLst>
                    <a:ext uri="{9D8B030D-6E8A-4147-A177-3AD203B41FA5}">
                      <a16:colId xmlns:a16="http://schemas.microsoft.com/office/drawing/2014/main" val="4011387216"/>
                    </a:ext>
                  </a:extLst>
                </a:gridCol>
              </a:tblGrid>
              <a:tr h="166458">
                <a:tc>
                  <a:txBody>
                    <a:bodyPr/>
                    <a:lstStyle/>
                    <a:p>
                      <a:pPr algn="ctr" fontAlgn="ctr">
                        <a:buNone/>
                      </a:pPr>
                      <a:r>
                        <a:rPr lang="el-GR" sz="800" b="1" u="sng" strike="noStrike" dirty="0">
                          <a:effectLst>
                            <a:outerShdw blurRad="38100" dist="38100" dir="2700000" algn="tl">
                              <a:srgbClr val="000000">
                                <a:alpha val="43137"/>
                              </a:srgbClr>
                            </a:outerShdw>
                          </a:effectLst>
                        </a:rPr>
                        <a:t>Α/Α</a:t>
                      </a:r>
                      <a:endParaRPr lang="el-GR" sz="800" b="1" i="0" u="sng" strike="noStrike" dirty="0">
                        <a:solidFill>
                          <a:srgbClr val="000000"/>
                        </a:solidFill>
                        <a:effectLst>
                          <a:outerShdw blurRad="38100" dist="38100" dir="2700000" algn="tl">
                            <a:srgbClr val="000000">
                              <a:alpha val="43137"/>
                            </a:srgbClr>
                          </a:outerShdw>
                        </a:effectLst>
                        <a:latin typeface="Calibri" panose="020F0502020204030204" pitchFamily="34" charset="0"/>
                      </a:endParaRPr>
                    </a:p>
                  </a:txBody>
                  <a:tcPr marL="5310" marR="5310" marT="5310" marB="0" anchor="ctr"/>
                </a:tc>
                <a:tc>
                  <a:txBody>
                    <a:bodyPr/>
                    <a:lstStyle/>
                    <a:p>
                      <a:pPr algn="ctr" fontAlgn="b">
                        <a:buNone/>
                      </a:pPr>
                      <a:r>
                        <a:rPr lang="el-GR" sz="800" b="1" u="sng" strike="noStrike" dirty="0">
                          <a:effectLst>
                            <a:outerShdw blurRad="38100" dist="38100" dir="2700000" algn="tl">
                              <a:srgbClr val="000000">
                                <a:alpha val="43137"/>
                              </a:srgbClr>
                            </a:outerShdw>
                          </a:effectLst>
                        </a:rPr>
                        <a:t>ΤΙΤΛΟΣ ΕΡΓΟΥ</a:t>
                      </a:r>
                      <a:endParaRPr lang="el-GR" sz="800" b="1" i="0" u="sng" strike="noStrike" dirty="0">
                        <a:solidFill>
                          <a:srgbClr val="000000"/>
                        </a:solidFill>
                        <a:effectLst>
                          <a:outerShdw blurRad="38100" dist="38100" dir="2700000" algn="tl">
                            <a:srgbClr val="000000">
                              <a:alpha val="43137"/>
                            </a:srgbClr>
                          </a:outerShdw>
                        </a:effectLst>
                        <a:latin typeface="Calibri" panose="020F0502020204030204" pitchFamily="34" charset="0"/>
                      </a:endParaRPr>
                    </a:p>
                  </a:txBody>
                  <a:tcPr marL="5310" marR="5310" marT="5310" marB="0" anchor="ctr"/>
                </a:tc>
                <a:tc>
                  <a:txBody>
                    <a:bodyPr/>
                    <a:lstStyle/>
                    <a:p>
                      <a:pPr algn="ctr" fontAlgn="b">
                        <a:buNone/>
                      </a:pPr>
                      <a:r>
                        <a:rPr lang="el-GR" sz="800" b="1" u="sng" strike="noStrike" dirty="0">
                          <a:effectLst>
                            <a:outerShdw blurRad="38100" dist="38100" dir="2700000" algn="tl">
                              <a:srgbClr val="000000">
                                <a:alpha val="43137"/>
                              </a:srgbClr>
                            </a:outerShdw>
                          </a:effectLst>
                        </a:rPr>
                        <a:t>ΣΤΑΔΙΟ ΥΛΟΠΟΙΗΣΗΣ</a:t>
                      </a:r>
                      <a:endParaRPr lang="el-GR" sz="800" b="1" i="0" u="sng" strike="noStrike" dirty="0">
                        <a:solidFill>
                          <a:srgbClr val="000000"/>
                        </a:solidFill>
                        <a:effectLst>
                          <a:outerShdw blurRad="38100" dist="38100" dir="2700000" algn="tl">
                            <a:srgbClr val="000000">
                              <a:alpha val="43137"/>
                            </a:srgbClr>
                          </a:outerShdw>
                        </a:effectLst>
                        <a:latin typeface="Calibri" panose="020F0502020204030204" pitchFamily="34" charset="0"/>
                      </a:endParaRPr>
                    </a:p>
                  </a:txBody>
                  <a:tcPr marL="5310" marR="5310" marT="5310" marB="0" anchor="ctr"/>
                </a:tc>
                <a:extLst>
                  <a:ext uri="{0D108BD9-81ED-4DB2-BD59-A6C34878D82A}">
                    <a16:rowId xmlns:a16="http://schemas.microsoft.com/office/drawing/2014/main" val="4088525728"/>
                  </a:ext>
                </a:extLst>
              </a:tr>
              <a:tr h="189942">
                <a:tc rowSpan="2">
                  <a:txBody>
                    <a:bodyPr/>
                    <a:lstStyle/>
                    <a:p>
                      <a:pPr algn="ctr" fontAlgn="ctr">
                        <a:buNone/>
                      </a:pPr>
                      <a:r>
                        <a:rPr lang="el-GR" sz="600" u="none" strike="noStrike">
                          <a:effectLst/>
                        </a:rPr>
                        <a:t>1</a:t>
                      </a:r>
                      <a:endParaRPr lang="el-GR" sz="600" b="0" i="0" u="none" strike="noStrike">
                        <a:solidFill>
                          <a:srgbClr val="000000"/>
                        </a:solidFill>
                        <a:effectLst/>
                        <a:latin typeface="Calibri" panose="020F0502020204030204" pitchFamily="34" charset="0"/>
                      </a:endParaRPr>
                    </a:p>
                  </a:txBody>
                  <a:tcPr marL="5310" marR="5310" marT="5310" marB="0" anchor="ctr"/>
                </a:tc>
                <a:tc rowSpan="2">
                  <a:txBody>
                    <a:bodyPr/>
                    <a:lstStyle/>
                    <a:p>
                      <a:pPr algn="ctr" rtl="0" fontAlgn="ctr">
                        <a:buNone/>
                      </a:pPr>
                      <a:r>
                        <a:rPr lang="el-GR" sz="600" b="1" u="none" strike="noStrike" dirty="0">
                          <a:effectLst/>
                        </a:rPr>
                        <a:t>ΑΠΟΚΑΤΑΣΤΑΣΗ ΖΗΜΙΩΝ ΑΠΟ ΘΕΟΜΗΝΙΑ ΣΕ ΑΛΙΕΥΤΙΚΑ ΚΑΤΑΦΥΓΙΑ ΝΗΣΟΥ ΛΕΣΒΟΥ</a:t>
                      </a:r>
                      <a:endParaRPr lang="el-GR" sz="600" b="1" i="0" u="none" strike="noStrike" dirty="0">
                        <a:solidFill>
                          <a:srgbClr val="000000"/>
                        </a:solidFill>
                        <a:effectLst/>
                        <a:latin typeface="Arial" panose="020B0604020202020204" pitchFamily="34" charset="0"/>
                      </a:endParaRPr>
                    </a:p>
                  </a:txBody>
                  <a:tcPr marL="5310" marR="5310" marT="5310" marB="0" anchor="ctr"/>
                </a:tc>
                <a:tc>
                  <a:txBody>
                    <a:bodyPr/>
                    <a:lstStyle/>
                    <a:p>
                      <a:pPr algn="ctr" rtl="0" fontAlgn="ctr">
                        <a:buNone/>
                      </a:pPr>
                      <a:r>
                        <a:rPr lang="el-GR" sz="500" u="none" strike="noStrike" dirty="0">
                          <a:effectLst/>
                        </a:rPr>
                        <a:t>ΕΚΔΟΘΗΚΕ Η ΑΠΟΦΑΣΗ ΕΝΤΑΞΗΣ ΣΤΟ ΠΠΑ 2021-2025</a:t>
                      </a:r>
                      <a:endParaRPr lang="el-GR" sz="500" b="0" i="0" u="none" strike="noStrike" dirty="0">
                        <a:solidFill>
                          <a:srgbClr val="000000"/>
                        </a:solidFill>
                        <a:effectLst/>
                        <a:latin typeface="Arial" panose="020B0604020202020204" pitchFamily="34" charset="0"/>
                      </a:endParaRPr>
                    </a:p>
                  </a:txBody>
                  <a:tcPr marL="5310" marR="5310" marT="5310" marB="0" anchor="ctr"/>
                </a:tc>
                <a:extLst>
                  <a:ext uri="{0D108BD9-81ED-4DB2-BD59-A6C34878D82A}">
                    <a16:rowId xmlns:a16="http://schemas.microsoft.com/office/drawing/2014/main" val="1437679670"/>
                  </a:ext>
                </a:extLst>
              </a:tr>
              <a:tr h="280949">
                <a:tc vMerge="1">
                  <a:txBody>
                    <a:bodyPr/>
                    <a:lstStyle/>
                    <a:p>
                      <a:endParaRPr lang="el-GR"/>
                    </a:p>
                  </a:txBody>
                  <a:tcPr/>
                </a:tc>
                <a:tc vMerge="1">
                  <a:txBody>
                    <a:bodyPr/>
                    <a:lstStyle/>
                    <a:p>
                      <a:endParaRPr lang="el-GR"/>
                    </a:p>
                  </a:txBody>
                  <a:tcPr/>
                </a:tc>
                <a:tc>
                  <a:txBody>
                    <a:bodyPr/>
                    <a:lstStyle/>
                    <a:p>
                      <a:pPr algn="ctr" rtl="0" fontAlgn="ctr">
                        <a:buNone/>
                      </a:pPr>
                      <a:r>
                        <a:rPr lang="el-GR" sz="500" u="none" strike="noStrike" dirty="0">
                          <a:effectLst/>
                        </a:rPr>
                        <a:t>ΕΓΚΡΙΘΗΚΕ ΑΠΟ ΤΟ Δ.Σ. Ο 1</a:t>
                      </a:r>
                      <a:r>
                        <a:rPr lang="el-GR" sz="500" u="none" strike="noStrike" baseline="30000" dirty="0">
                          <a:effectLst/>
                        </a:rPr>
                        <a:t>ος</a:t>
                      </a:r>
                      <a:r>
                        <a:rPr lang="el-GR" sz="500" u="none" strike="noStrike" dirty="0">
                          <a:effectLst/>
                        </a:rPr>
                        <a:t> ΑΠΕ ΠΟΥ ΠΡΟΣΚΟΜΙΣΤΗΚΕ ΑΠΟ ΤΟΝ ΑΝΑΔΟΧΟ ΤΟΥ ΕΡΓΟΥ (ΚΑΝΑΡΟΣ).</a:t>
                      </a:r>
                      <a:endParaRPr lang="el-GR" sz="500" b="0" i="0" u="none" strike="noStrike" dirty="0">
                        <a:solidFill>
                          <a:srgbClr val="000000"/>
                        </a:solidFill>
                        <a:effectLst/>
                        <a:latin typeface="Arial" panose="020B0604020202020204" pitchFamily="34" charset="0"/>
                      </a:endParaRPr>
                    </a:p>
                  </a:txBody>
                  <a:tcPr marL="5310" marR="5310" marT="5310" marB="0" anchor="ctr"/>
                </a:tc>
                <a:extLst>
                  <a:ext uri="{0D108BD9-81ED-4DB2-BD59-A6C34878D82A}">
                    <a16:rowId xmlns:a16="http://schemas.microsoft.com/office/drawing/2014/main" val="1583058406"/>
                  </a:ext>
                </a:extLst>
              </a:tr>
              <a:tr h="371956">
                <a:tc rowSpan="2">
                  <a:txBody>
                    <a:bodyPr/>
                    <a:lstStyle/>
                    <a:p>
                      <a:pPr algn="ctr" fontAlgn="ctr">
                        <a:buNone/>
                      </a:pPr>
                      <a:r>
                        <a:rPr lang="el-GR" sz="600" u="none" strike="noStrike">
                          <a:effectLst/>
                        </a:rPr>
                        <a:t>2</a:t>
                      </a:r>
                      <a:endParaRPr lang="el-GR" sz="600" b="0" i="0" u="none" strike="noStrike">
                        <a:solidFill>
                          <a:srgbClr val="000000"/>
                        </a:solidFill>
                        <a:effectLst/>
                        <a:latin typeface="Calibri" panose="020F0502020204030204" pitchFamily="34" charset="0"/>
                      </a:endParaRPr>
                    </a:p>
                  </a:txBody>
                  <a:tcPr marL="5310" marR="5310" marT="5310" marB="0" anchor="ctr"/>
                </a:tc>
                <a:tc rowSpan="2">
                  <a:txBody>
                    <a:bodyPr/>
                    <a:lstStyle/>
                    <a:p>
                      <a:pPr algn="ctr" rtl="0" fontAlgn="ctr">
                        <a:buNone/>
                      </a:pPr>
                      <a:r>
                        <a:rPr lang="el-GR" sz="600" b="1" u="none" strike="noStrike" dirty="0">
                          <a:effectLst/>
                        </a:rPr>
                        <a:t>ΣΥΝΤΗΡΗΣΗ-ΒΕΛΤΙΩΣΗ ΟΔΟΥ ΣΚΑΛΑ ΣΥΚΑΜΙΑΣ - ΕΦΤΑΛΟΥ</a:t>
                      </a:r>
                      <a:endParaRPr lang="el-GR" sz="600" b="1" i="0" u="none" strike="noStrike" dirty="0">
                        <a:solidFill>
                          <a:srgbClr val="000000"/>
                        </a:solidFill>
                        <a:effectLst/>
                        <a:latin typeface="Arial" panose="020B0604020202020204" pitchFamily="34" charset="0"/>
                      </a:endParaRPr>
                    </a:p>
                  </a:txBody>
                  <a:tcPr marL="5310" marR="5310" marT="5310" marB="0" anchor="ctr"/>
                </a:tc>
                <a:tc>
                  <a:txBody>
                    <a:bodyPr/>
                    <a:lstStyle/>
                    <a:p>
                      <a:pPr algn="ctr" rtl="0" fontAlgn="ctr">
                        <a:buNone/>
                      </a:pPr>
                      <a:r>
                        <a:rPr lang="el-GR" sz="500" u="none" strike="noStrike" dirty="0">
                          <a:effectLst/>
                        </a:rPr>
                        <a:t>ΕΣΤΑΛΗ ΣΤΗΝ ΥΠΗΡΕΣΙΑ ΕΠΙΤΡΟΠΟΥ ΤΟΥ ΕΛΕΓΚΤΙΚΟΥ ΣΥΝΕΔΡΙΟΥ Ο ΦΑΚΕΛΟΣ ΤΟΥ ΕΡΓΟΥ ΓΙΑ ΠΡΟΣΥΜΒΑΤΙΚΟ ΕΛΕΓΧΟ ΝΟΜΙΜΟΤΗΤΑΣ ΤΗΣ ΠΡΟΣ ΥΠΟΓΡΑΦΗ ΣΥΜΒΑΣΗΣ</a:t>
                      </a:r>
                      <a:endParaRPr lang="el-GR" sz="500" b="0" i="0" u="none" strike="noStrike" dirty="0">
                        <a:solidFill>
                          <a:srgbClr val="000000"/>
                        </a:solidFill>
                        <a:effectLst/>
                        <a:latin typeface="Arial" panose="020B0604020202020204" pitchFamily="34" charset="0"/>
                      </a:endParaRPr>
                    </a:p>
                  </a:txBody>
                  <a:tcPr marL="5310" marR="5310" marT="5310" marB="0" anchor="ctr"/>
                </a:tc>
                <a:extLst>
                  <a:ext uri="{0D108BD9-81ED-4DB2-BD59-A6C34878D82A}">
                    <a16:rowId xmlns:a16="http://schemas.microsoft.com/office/drawing/2014/main" val="4053579767"/>
                  </a:ext>
                </a:extLst>
              </a:tr>
              <a:tr h="280949">
                <a:tc vMerge="1">
                  <a:txBody>
                    <a:bodyPr/>
                    <a:lstStyle/>
                    <a:p>
                      <a:endParaRPr lang="el-GR"/>
                    </a:p>
                  </a:txBody>
                  <a:tcPr/>
                </a:tc>
                <a:tc vMerge="1">
                  <a:txBody>
                    <a:bodyPr/>
                    <a:lstStyle/>
                    <a:p>
                      <a:endParaRPr lang="el-GR"/>
                    </a:p>
                  </a:txBody>
                  <a:tcPr/>
                </a:tc>
                <a:tc>
                  <a:txBody>
                    <a:bodyPr/>
                    <a:lstStyle/>
                    <a:p>
                      <a:pPr algn="ctr" rtl="0" fontAlgn="ctr">
                        <a:buNone/>
                      </a:pPr>
                      <a:r>
                        <a:rPr lang="el-GR" sz="500" u="none" strike="noStrike" dirty="0">
                          <a:effectLst/>
                        </a:rPr>
                        <a:t>ΜΕΤΑ ΤΗΝ ΑΝΩΤΕΡΩ ΕΓΚΡΙΣΗ ΕΠΕΤΑΙ Η ΚΛΗΣΗ ΤΟΥ ΑΝΑΔΟΧΟΥ (ΧΑΛΑΚΑΣ) ΓΙΑ ΥΠΟΓΡΑΦΗ ΤΗΣ ΣΥΜΒΑΣΗΣ</a:t>
                      </a:r>
                      <a:endParaRPr lang="el-GR" sz="500" b="0" i="0" u="none" strike="noStrike" dirty="0">
                        <a:solidFill>
                          <a:srgbClr val="000000"/>
                        </a:solidFill>
                        <a:effectLst/>
                        <a:latin typeface="Arial" panose="020B0604020202020204" pitchFamily="34" charset="0"/>
                      </a:endParaRPr>
                    </a:p>
                  </a:txBody>
                  <a:tcPr marL="5310" marR="5310" marT="5310" marB="0" anchor="ctr"/>
                </a:tc>
                <a:extLst>
                  <a:ext uri="{0D108BD9-81ED-4DB2-BD59-A6C34878D82A}">
                    <a16:rowId xmlns:a16="http://schemas.microsoft.com/office/drawing/2014/main" val="4361872"/>
                  </a:ext>
                </a:extLst>
              </a:tr>
              <a:tr h="189942">
                <a:tc rowSpan="2">
                  <a:txBody>
                    <a:bodyPr/>
                    <a:lstStyle/>
                    <a:p>
                      <a:pPr algn="ctr" fontAlgn="ctr">
                        <a:buNone/>
                      </a:pPr>
                      <a:r>
                        <a:rPr lang="el-GR" sz="600" u="none" strike="noStrike">
                          <a:effectLst/>
                        </a:rPr>
                        <a:t>3</a:t>
                      </a:r>
                      <a:endParaRPr lang="el-GR" sz="600" b="0" i="0" u="none" strike="noStrike">
                        <a:solidFill>
                          <a:srgbClr val="000000"/>
                        </a:solidFill>
                        <a:effectLst/>
                        <a:latin typeface="Calibri" panose="020F0502020204030204" pitchFamily="34" charset="0"/>
                      </a:endParaRPr>
                    </a:p>
                  </a:txBody>
                  <a:tcPr marL="5310" marR="5310" marT="5310" marB="0" anchor="ctr"/>
                </a:tc>
                <a:tc rowSpan="2">
                  <a:txBody>
                    <a:bodyPr/>
                    <a:lstStyle/>
                    <a:p>
                      <a:pPr algn="ctr" rtl="0" fontAlgn="ctr">
                        <a:buNone/>
                      </a:pPr>
                      <a:r>
                        <a:rPr lang="el-GR" sz="600" b="1" u="none" strike="noStrike" dirty="0">
                          <a:effectLst/>
                        </a:rPr>
                        <a:t>ΠΡΟΜΗΘΕΙΑ ΚΑΙ ΤΟΠΟΘΕΤΗΣΗ ΣΥΝΘΕΤΙΚΟΥ ΤΑΠΗΤΑ ΣΕ ΓΗΠΕΔΑ ΑΝΤΙΣΦΑΙΡΙΣΗΣ ΣΤΟΝ ΧΩΡΟ ΑΝΑΨΥΧΗΣ ΚΑΙ ΑΘΛΗΤΙΣΜΟΥ ΣΤΗΝ Τ.Κ. ΑΡΓΕΝΟΥ</a:t>
                      </a:r>
                      <a:endParaRPr lang="el-GR" sz="600" b="1" i="0" u="none" strike="noStrike" dirty="0">
                        <a:solidFill>
                          <a:srgbClr val="000000"/>
                        </a:solidFill>
                        <a:effectLst/>
                        <a:latin typeface="Arial" panose="020B0604020202020204" pitchFamily="34" charset="0"/>
                      </a:endParaRPr>
                    </a:p>
                  </a:txBody>
                  <a:tcPr marL="5310" marR="5310" marT="5310" marB="0" anchor="ctr"/>
                </a:tc>
                <a:tc>
                  <a:txBody>
                    <a:bodyPr/>
                    <a:lstStyle/>
                    <a:p>
                      <a:pPr algn="ctr" rtl="0" fontAlgn="ctr">
                        <a:buNone/>
                      </a:pPr>
                      <a:r>
                        <a:rPr lang="el-GR" sz="500" u="none" strike="noStrike" dirty="0">
                          <a:effectLst/>
                        </a:rPr>
                        <a:t>ΥΠΕΓΡΑΦΗ Η ΣΥΜΒΑΣΗ ΜΕ ΤΟΝ ΑΝΑΔΟΧΟ (ΚΑΡΝΟΜΟΥΡΑΚΗΣ)</a:t>
                      </a:r>
                      <a:endParaRPr lang="el-GR" sz="500" b="0" i="0" u="none" strike="noStrike" dirty="0">
                        <a:solidFill>
                          <a:srgbClr val="000000"/>
                        </a:solidFill>
                        <a:effectLst/>
                        <a:latin typeface="Arial" panose="020B0604020202020204" pitchFamily="34" charset="0"/>
                      </a:endParaRPr>
                    </a:p>
                  </a:txBody>
                  <a:tcPr marL="5310" marR="5310" marT="5310" marB="0" anchor="ctr"/>
                </a:tc>
                <a:extLst>
                  <a:ext uri="{0D108BD9-81ED-4DB2-BD59-A6C34878D82A}">
                    <a16:rowId xmlns:a16="http://schemas.microsoft.com/office/drawing/2014/main" val="1072692606"/>
                  </a:ext>
                </a:extLst>
              </a:tr>
              <a:tr h="182014">
                <a:tc vMerge="1">
                  <a:txBody>
                    <a:bodyPr/>
                    <a:lstStyle/>
                    <a:p>
                      <a:endParaRPr lang="el-GR"/>
                    </a:p>
                  </a:txBody>
                  <a:tcPr/>
                </a:tc>
                <a:tc vMerge="1">
                  <a:txBody>
                    <a:bodyPr/>
                    <a:lstStyle/>
                    <a:p>
                      <a:endParaRPr lang="el-GR"/>
                    </a:p>
                  </a:txBody>
                  <a:tcPr/>
                </a:tc>
                <a:tc>
                  <a:txBody>
                    <a:bodyPr/>
                    <a:lstStyle/>
                    <a:p>
                      <a:pPr algn="ctr" rtl="0" fontAlgn="ctr">
                        <a:buNone/>
                      </a:pPr>
                      <a:r>
                        <a:rPr lang="el-GR" sz="500" u="none" strike="noStrike" dirty="0">
                          <a:effectLst/>
                        </a:rPr>
                        <a:t>ΑΝΑΜΟΝΗ ΕΚΚΙΝΗΣΗΣ ΤΩΝ ΕΡΓΑΣΙΩΝ</a:t>
                      </a:r>
                      <a:endParaRPr lang="el-GR" sz="500" b="0" i="0" u="none" strike="noStrike" dirty="0">
                        <a:solidFill>
                          <a:srgbClr val="000000"/>
                        </a:solidFill>
                        <a:effectLst/>
                        <a:latin typeface="Arial" panose="020B0604020202020204" pitchFamily="34" charset="0"/>
                      </a:endParaRPr>
                    </a:p>
                  </a:txBody>
                  <a:tcPr marL="5310" marR="5310" marT="5310" marB="0" anchor="ctr"/>
                </a:tc>
                <a:extLst>
                  <a:ext uri="{0D108BD9-81ED-4DB2-BD59-A6C34878D82A}">
                    <a16:rowId xmlns:a16="http://schemas.microsoft.com/office/drawing/2014/main" val="2946803416"/>
                  </a:ext>
                </a:extLst>
              </a:tr>
              <a:tr h="206092">
                <a:tc rowSpan="2">
                  <a:txBody>
                    <a:bodyPr/>
                    <a:lstStyle/>
                    <a:p>
                      <a:pPr algn="ctr" fontAlgn="ctr">
                        <a:buNone/>
                      </a:pPr>
                      <a:r>
                        <a:rPr lang="el-GR" sz="600" u="none" strike="noStrike">
                          <a:effectLst/>
                        </a:rPr>
                        <a:t>4</a:t>
                      </a:r>
                      <a:endParaRPr lang="el-GR" sz="600" b="0" i="0" u="none" strike="noStrike">
                        <a:solidFill>
                          <a:srgbClr val="000000"/>
                        </a:solidFill>
                        <a:effectLst/>
                        <a:latin typeface="Calibri" panose="020F0502020204030204" pitchFamily="34" charset="0"/>
                      </a:endParaRPr>
                    </a:p>
                  </a:txBody>
                  <a:tcPr marL="5310" marR="5310" marT="5310" marB="0" anchor="ctr"/>
                </a:tc>
                <a:tc rowSpan="2">
                  <a:txBody>
                    <a:bodyPr/>
                    <a:lstStyle/>
                    <a:p>
                      <a:pPr algn="ctr" rtl="0" fontAlgn="ctr">
                        <a:buNone/>
                      </a:pPr>
                      <a:r>
                        <a:rPr lang="el-GR" sz="600" b="1" u="none" strike="noStrike" dirty="0">
                          <a:effectLst/>
                        </a:rPr>
                        <a:t>ΑΠΟΠΕΡΑΤΩΣΗ ΠΑΡΑΚΑΜΨΗΣ ΑΓΙΑΣ ΠΑΡΑΣΚΕΥΗΣ</a:t>
                      </a:r>
                      <a:endParaRPr lang="el-GR" sz="600" b="1" i="0" u="none" strike="noStrike" dirty="0">
                        <a:solidFill>
                          <a:srgbClr val="000000"/>
                        </a:solidFill>
                        <a:effectLst/>
                        <a:latin typeface="Arial" panose="020B0604020202020204" pitchFamily="34" charset="0"/>
                      </a:endParaRPr>
                    </a:p>
                  </a:txBody>
                  <a:tcPr marL="5310" marR="5310" marT="5310" marB="0" anchor="ctr"/>
                </a:tc>
                <a:tc>
                  <a:txBody>
                    <a:bodyPr/>
                    <a:lstStyle/>
                    <a:p>
                      <a:pPr algn="ctr" rtl="0" fontAlgn="ctr">
                        <a:buNone/>
                      </a:pPr>
                      <a:r>
                        <a:rPr lang="el-GR" sz="500" u="none" strike="noStrike" dirty="0">
                          <a:effectLst/>
                        </a:rPr>
                        <a:t>ΕΛΗΦΘΗ ΕΓΚΡΙΤΙΚΗ ΑΠΟΦΑΣΗ ΑΠΟ ΤΗΝ ΥΠΗΡΕΣΙΑ ΕΠΙΤΡΟΠΟΥ ΤΟΥ ΕΛΕΓΚΤΙΚΟΥ ΣΥΝΕΔΡΙΟΥ</a:t>
                      </a:r>
                      <a:endParaRPr lang="el-GR" sz="500" b="0" i="0" u="none" strike="noStrike" dirty="0">
                        <a:solidFill>
                          <a:srgbClr val="000000"/>
                        </a:solidFill>
                        <a:effectLst/>
                        <a:latin typeface="Arial" panose="020B0604020202020204" pitchFamily="34" charset="0"/>
                      </a:endParaRPr>
                    </a:p>
                  </a:txBody>
                  <a:tcPr marL="5310" marR="5310" marT="5310" marB="0" anchor="ctr"/>
                </a:tc>
                <a:extLst>
                  <a:ext uri="{0D108BD9-81ED-4DB2-BD59-A6C34878D82A}">
                    <a16:rowId xmlns:a16="http://schemas.microsoft.com/office/drawing/2014/main" val="525296839"/>
                  </a:ext>
                </a:extLst>
              </a:tr>
              <a:tr h="166458">
                <a:tc vMerge="1">
                  <a:txBody>
                    <a:bodyPr/>
                    <a:lstStyle/>
                    <a:p>
                      <a:endParaRPr lang="el-GR"/>
                    </a:p>
                  </a:txBody>
                  <a:tcPr/>
                </a:tc>
                <a:tc vMerge="1">
                  <a:txBody>
                    <a:bodyPr/>
                    <a:lstStyle/>
                    <a:p>
                      <a:endParaRPr lang="el-GR"/>
                    </a:p>
                  </a:txBody>
                  <a:tcPr/>
                </a:tc>
                <a:tc>
                  <a:txBody>
                    <a:bodyPr/>
                    <a:lstStyle/>
                    <a:p>
                      <a:pPr algn="ctr" rtl="0" fontAlgn="ctr">
                        <a:buNone/>
                      </a:pPr>
                      <a:r>
                        <a:rPr lang="el-GR" sz="500" u="none" strike="noStrike" dirty="0">
                          <a:effectLst/>
                        </a:rPr>
                        <a:t>ΕΠΕΤΑΙ Η ΔΙΕΝΕΡΓΕΙΑ ΔΗΜΟΠΡΑΤΗΣΗΣ</a:t>
                      </a:r>
                      <a:endParaRPr lang="el-GR" sz="500" b="0" i="0" u="none" strike="noStrike" dirty="0">
                        <a:solidFill>
                          <a:srgbClr val="000000"/>
                        </a:solidFill>
                        <a:effectLst/>
                        <a:latin typeface="Arial" panose="020B0604020202020204" pitchFamily="34" charset="0"/>
                      </a:endParaRPr>
                    </a:p>
                  </a:txBody>
                  <a:tcPr marL="5310" marR="5310" marT="5310" marB="0" anchor="ctr"/>
                </a:tc>
                <a:extLst>
                  <a:ext uri="{0D108BD9-81ED-4DB2-BD59-A6C34878D82A}">
                    <a16:rowId xmlns:a16="http://schemas.microsoft.com/office/drawing/2014/main" val="3631604356"/>
                  </a:ext>
                </a:extLst>
              </a:tr>
              <a:tr h="189942">
                <a:tc rowSpan="2">
                  <a:txBody>
                    <a:bodyPr/>
                    <a:lstStyle/>
                    <a:p>
                      <a:pPr algn="ctr" fontAlgn="ctr">
                        <a:buNone/>
                      </a:pPr>
                      <a:r>
                        <a:rPr lang="el-GR" sz="600" u="none" strike="noStrike">
                          <a:effectLst/>
                        </a:rPr>
                        <a:t>5</a:t>
                      </a:r>
                      <a:endParaRPr lang="el-GR" sz="600" b="0" i="0" u="none" strike="noStrike">
                        <a:solidFill>
                          <a:srgbClr val="000000"/>
                        </a:solidFill>
                        <a:effectLst/>
                        <a:latin typeface="Calibri" panose="020F0502020204030204" pitchFamily="34" charset="0"/>
                      </a:endParaRPr>
                    </a:p>
                  </a:txBody>
                  <a:tcPr marL="5310" marR="5310" marT="5310" marB="0" anchor="ctr"/>
                </a:tc>
                <a:tc rowSpan="2">
                  <a:txBody>
                    <a:bodyPr/>
                    <a:lstStyle/>
                    <a:p>
                      <a:pPr algn="ctr" rtl="0" fontAlgn="ctr">
                        <a:buNone/>
                      </a:pPr>
                      <a:r>
                        <a:rPr lang="el-GR" sz="600" b="1" u="none" strike="noStrike" dirty="0">
                          <a:effectLst/>
                        </a:rPr>
                        <a:t>ΑΠΟΚΑΤΑΣΤΑΣΗ ΖΗΜΙΩΝ ΟΔΟΥ ΕΦΤΑΛΟΥΣ</a:t>
                      </a:r>
                      <a:endParaRPr lang="el-GR" sz="600" b="1" i="0" u="none" strike="noStrike" dirty="0">
                        <a:solidFill>
                          <a:srgbClr val="000000"/>
                        </a:solidFill>
                        <a:effectLst/>
                        <a:latin typeface="Arial" panose="020B0604020202020204" pitchFamily="34" charset="0"/>
                      </a:endParaRPr>
                    </a:p>
                  </a:txBody>
                  <a:tcPr marL="5310" marR="5310" marT="5310" marB="0" anchor="ctr"/>
                </a:tc>
                <a:tc>
                  <a:txBody>
                    <a:bodyPr/>
                    <a:lstStyle/>
                    <a:p>
                      <a:pPr algn="ctr" rtl="0" fontAlgn="ctr">
                        <a:buNone/>
                      </a:pPr>
                      <a:r>
                        <a:rPr lang="el-GR" sz="500" u="none" strike="noStrike" dirty="0">
                          <a:effectLst/>
                        </a:rPr>
                        <a:t>ΑΝΑΜΟΝΗ ΥΠΟΓΡΑΦΗΣ ΔΙΑΒΙΒΑΣΤΙΚΟΥ ΑΠΟ κ. ΠΕΡΙΦΕΡΕΙΑΡΧΗ </a:t>
                      </a:r>
                      <a:endParaRPr lang="el-GR" sz="500" b="0" i="0" u="none" strike="noStrike" dirty="0">
                        <a:solidFill>
                          <a:srgbClr val="000000"/>
                        </a:solidFill>
                        <a:effectLst/>
                        <a:latin typeface="Arial" panose="020B0604020202020204" pitchFamily="34" charset="0"/>
                      </a:endParaRPr>
                    </a:p>
                  </a:txBody>
                  <a:tcPr marL="5310" marR="5310" marT="5310" marB="0" anchor="ctr"/>
                </a:tc>
                <a:extLst>
                  <a:ext uri="{0D108BD9-81ED-4DB2-BD59-A6C34878D82A}">
                    <a16:rowId xmlns:a16="http://schemas.microsoft.com/office/drawing/2014/main" val="3707707788"/>
                  </a:ext>
                </a:extLst>
              </a:tr>
              <a:tr h="540595">
                <a:tc vMerge="1">
                  <a:txBody>
                    <a:bodyPr/>
                    <a:lstStyle/>
                    <a:p>
                      <a:endParaRPr lang="el-GR"/>
                    </a:p>
                  </a:txBody>
                  <a:tcPr/>
                </a:tc>
                <a:tc vMerge="1">
                  <a:txBody>
                    <a:bodyPr/>
                    <a:lstStyle/>
                    <a:p>
                      <a:endParaRPr lang="el-GR"/>
                    </a:p>
                  </a:txBody>
                  <a:tcPr/>
                </a:tc>
                <a:tc>
                  <a:txBody>
                    <a:bodyPr/>
                    <a:lstStyle/>
                    <a:p>
                      <a:pPr algn="ctr" rtl="0" fontAlgn="ctr">
                        <a:buNone/>
                      </a:pPr>
                      <a:r>
                        <a:rPr lang="el-GR" sz="500" u="none" strike="noStrike" dirty="0">
                          <a:effectLst/>
                        </a:rPr>
                        <a:t>ΕΠΕΤΑΙ Η ΑΠΟΣΤΟΛΗ ΤΟΥ ΦΑΚΕΛΟΥ ΤΟΥ ΕΡΓΟΥ ΣΤΗΝ ΥΠΗΡΕΣΙΑ ΕΠΙΤΡΟΠΟΥ ΤΟΥ ΕΛΕΓΚΤΙΚΟΥ ΣΥΝΕΔΡΙΟΥ ΓΙΑ ΕΛΕΓΧΟ ΝΟΜΙΜΟΤΗΤΑΣ ΤΗΣ ΠΡΟΓΡΑΜΜΑΤΙΚΗΣ ΣΥΜΒΑΣΗΣ ΚΑΙ ΚΛΗΣΗ ΤΩΝ ΕΠΙΛΕΧΘΕΝΤΩΝ ΜΕΙΟΔΟΤΩΝ ΓΙΑ ΥΠΟΒΟΛΗ ΠΡΟΣΦΟΡΑΣ</a:t>
                      </a:r>
                      <a:endParaRPr lang="el-GR" sz="500" b="0" i="0" u="none" strike="noStrike" dirty="0">
                        <a:solidFill>
                          <a:srgbClr val="000000"/>
                        </a:solidFill>
                        <a:effectLst/>
                        <a:latin typeface="Arial" panose="020B0604020202020204" pitchFamily="34" charset="0"/>
                      </a:endParaRPr>
                    </a:p>
                  </a:txBody>
                  <a:tcPr marL="5310" marR="5310" marT="5310" marB="0" anchor="ctr"/>
                </a:tc>
                <a:extLst>
                  <a:ext uri="{0D108BD9-81ED-4DB2-BD59-A6C34878D82A}">
                    <a16:rowId xmlns:a16="http://schemas.microsoft.com/office/drawing/2014/main" val="788917568"/>
                  </a:ext>
                </a:extLst>
              </a:tr>
              <a:tr h="553970">
                <a:tc>
                  <a:txBody>
                    <a:bodyPr/>
                    <a:lstStyle/>
                    <a:p>
                      <a:pPr algn="ctr" fontAlgn="ctr">
                        <a:buNone/>
                      </a:pPr>
                      <a:r>
                        <a:rPr lang="el-GR" sz="600" u="none" strike="noStrike">
                          <a:effectLst/>
                        </a:rPr>
                        <a:t>6</a:t>
                      </a:r>
                      <a:endParaRPr lang="el-GR" sz="600" b="0" i="0" u="none" strike="noStrike">
                        <a:solidFill>
                          <a:srgbClr val="000000"/>
                        </a:solidFill>
                        <a:effectLst/>
                        <a:latin typeface="Calibri" panose="020F0502020204030204" pitchFamily="34" charset="0"/>
                      </a:endParaRPr>
                    </a:p>
                  </a:txBody>
                  <a:tcPr marL="5310" marR="5310" marT="5310" marB="0" anchor="ctr"/>
                </a:tc>
                <a:tc>
                  <a:txBody>
                    <a:bodyPr/>
                    <a:lstStyle/>
                    <a:p>
                      <a:pPr algn="ctr" rtl="0" fontAlgn="ctr">
                        <a:buNone/>
                      </a:pPr>
                      <a:r>
                        <a:rPr lang="el-GR" sz="600" b="1" u="none" strike="noStrike" dirty="0">
                          <a:effectLst/>
                        </a:rPr>
                        <a:t>ΑΠΟΚΑΤΑΣΤΑΣΗ ΒΡΑΧΟΠΤΩΣΕΩΝ ΓΙΑ ΟΔΙΚΗ ΑΣΦΑΛΕΙΑ ΣΤΟ ΟΔΙΚΟ ΔΙΚΤΥΟ ΤΗΣ Π.Ε. ΛΕΣΒΟΥ ΑΠΟ ΤΗΝ ΠΕΡΙΦΕΡΕΙΑ ΒΟΡΕΙΟΥ ΑΙΓΑΙΟΥ</a:t>
                      </a:r>
                      <a:endParaRPr lang="el-GR" sz="600" b="1" i="0" u="none" strike="noStrike" dirty="0">
                        <a:solidFill>
                          <a:srgbClr val="000000"/>
                        </a:solidFill>
                        <a:effectLst/>
                        <a:latin typeface="Arial" panose="020B0604020202020204" pitchFamily="34" charset="0"/>
                      </a:endParaRPr>
                    </a:p>
                  </a:txBody>
                  <a:tcPr marL="5310" marR="5310" marT="5310" marB="0" anchor="ctr"/>
                </a:tc>
                <a:tc>
                  <a:txBody>
                    <a:bodyPr/>
                    <a:lstStyle/>
                    <a:p>
                      <a:pPr algn="ctr" rtl="0" fontAlgn="ctr">
                        <a:buNone/>
                      </a:pPr>
                      <a:r>
                        <a:rPr lang="el-GR" sz="500" u="none" strike="noStrike" dirty="0">
                          <a:effectLst/>
                        </a:rPr>
                        <a:t>ΑΝΑΜΟΝΗ ΕΚΔΟΣΗΣ ΕΓΚΡΙΤΙΚΗΣ ΑΠΟΦΑΣΗΣ ΑΠΟ ΤΗΝ ΥΠΗΡΕΣΙΑ ΕΠΙΤΡΟΠΟΥ ΤΟΥ ΕΛΕΓΚΤΙΚΟΥ ΣΥΝΕΔΡΙΟΥ ΓΙΑ ΕΛΕΓΧΟ ΝΟΜΙΜΟΤΗΤΑΣ ΤΗΣ ΣΥΜΒΑΣΗΣ ΜΕ ΤΟΝ ΑΝΑΔΟΧΟ (ΝΙΚΟΛΙΑΣ Ε.Ε.) ΚΑΙ ΚΛΗΣΗ ΤΩΝ ΕΠΙΛΕΧΘΕΝΤΩΝ ΜΕΙΟΔΟΤΩΝ ΓΙΑ ΥΠΟΒΟΛΗ ΠΡΟΣΦΟΡΑΣ</a:t>
                      </a:r>
                      <a:endParaRPr lang="el-GR" sz="500" b="0" i="0" u="none" strike="noStrike" dirty="0">
                        <a:solidFill>
                          <a:srgbClr val="000000"/>
                        </a:solidFill>
                        <a:effectLst/>
                        <a:latin typeface="Arial" panose="020B0604020202020204" pitchFamily="34" charset="0"/>
                      </a:endParaRPr>
                    </a:p>
                  </a:txBody>
                  <a:tcPr marL="5310" marR="5310" marT="5310" marB="0" anchor="ctr"/>
                </a:tc>
                <a:extLst>
                  <a:ext uri="{0D108BD9-81ED-4DB2-BD59-A6C34878D82A}">
                    <a16:rowId xmlns:a16="http://schemas.microsoft.com/office/drawing/2014/main" val="4023929783"/>
                  </a:ext>
                </a:extLst>
              </a:tr>
              <a:tr h="280949">
                <a:tc rowSpan="2">
                  <a:txBody>
                    <a:bodyPr/>
                    <a:lstStyle/>
                    <a:p>
                      <a:pPr algn="ctr" fontAlgn="ctr">
                        <a:buNone/>
                      </a:pPr>
                      <a:r>
                        <a:rPr lang="el-GR" sz="600" u="none" strike="noStrike">
                          <a:effectLst/>
                        </a:rPr>
                        <a:t>7</a:t>
                      </a:r>
                      <a:endParaRPr lang="el-GR" sz="600" b="0" i="0" u="none" strike="noStrike">
                        <a:solidFill>
                          <a:srgbClr val="000000"/>
                        </a:solidFill>
                        <a:effectLst/>
                        <a:latin typeface="Calibri" panose="020F0502020204030204" pitchFamily="34" charset="0"/>
                      </a:endParaRPr>
                    </a:p>
                  </a:txBody>
                  <a:tcPr marL="5310" marR="5310" marT="5310" marB="0" anchor="ctr"/>
                </a:tc>
                <a:tc rowSpan="2">
                  <a:txBody>
                    <a:bodyPr/>
                    <a:lstStyle/>
                    <a:p>
                      <a:pPr algn="ctr" rtl="0" fontAlgn="ctr">
                        <a:buNone/>
                      </a:pPr>
                      <a:r>
                        <a:rPr lang="el-GR" sz="600" b="1" u="none" strike="noStrike" dirty="0">
                          <a:effectLst/>
                        </a:rPr>
                        <a:t>ΕΠΕΙΓΟΝΤΑ ΕΡΓΑ ΑΝΤΙΜΕΤΩΠΙΣΗΣ ΚΑΤΟΛΙΣΘΗΣΕΩΝ ΣΤΗΝ 8</a:t>
                      </a:r>
                      <a:r>
                        <a:rPr lang="el-GR" sz="600" b="1" u="none" strike="noStrike" baseline="30000" dirty="0">
                          <a:effectLst/>
                        </a:rPr>
                        <a:t>Η</a:t>
                      </a:r>
                      <a:r>
                        <a:rPr lang="el-GR" sz="600" b="1" u="none" strike="noStrike" dirty="0">
                          <a:effectLst/>
                        </a:rPr>
                        <a:t> ΕΠ. ΟΔΟ ΠΕΤΡΑΣ – ΜΥΘΗΜΝΑΣ, ΘΕΣΗ ΚΑΒΑΚΙ</a:t>
                      </a:r>
                      <a:endParaRPr lang="el-GR" sz="600" b="1" i="0" u="none" strike="noStrike" dirty="0">
                        <a:solidFill>
                          <a:srgbClr val="000000"/>
                        </a:solidFill>
                        <a:effectLst/>
                        <a:latin typeface="Arial" panose="020B0604020202020204" pitchFamily="34" charset="0"/>
                      </a:endParaRPr>
                    </a:p>
                  </a:txBody>
                  <a:tcPr marL="5310" marR="5310" marT="5310" marB="0" anchor="ctr"/>
                </a:tc>
                <a:tc>
                  <a:txBody>
                    <a:bodyPr/>
                    <a:lstStyle/>
                    <a:p>
                      <a:pPr algn="ctr" rtl="0" fontAlgn="ctr">
                        <a:buNone/>
                      </a:pPr>
                      <a:r>
                        <a:rPr lang="el-GR" sz="500" u="none" strike="noStrike" dirty="0">
                          <a:effectLst/>
                        </a:rPr>
                        <a:t>ΥΠΟΒΛΗΘΗΚΕ ΤΕΧΝΙΚΟ ΔΕΛΤΙΟ ΓΙΑ ΕΝΤΑΞΗ ΤΟΥ ΕΡΓΟΥ ΣΤΟ ΠΠΑ 2021-25 ΚΑΙ ΑΝΑΜΟΝΗ ΕΚΔΟΣΗΣ ΑΠΟΦΑΣΗΣ</a:t>
                      </a:r>
                      <a:endParaRPr lang="el-GR" sz="500" b="0" i="0" u="none" strike="noStrike" dirty="0">
                        <a:solidFill>
                          <a:srgbClr val="000000"/>
                        </a:solidFill>
                        <a:effectLst/>
                        <a:latin typeface="Arial" panose="020B0604020202020204" pitchFamily="34" charset="0"/>
                      </a:endParaRPr>
                    </a:p>
                  </a:txBody>
                  <a:tcPr marL="5310" marR="5310" marT="5310" marB="0" anchor="ctr"/>
                </a:tc>
                <a:extLst>
                  <a:ext uri="{0D108BD9-81ED-4DB2-BD59-A6C34878D82A}">
                    <a16:rowId xmlns:a16="http://schemas.microsoft.com/office/drawing/2014/main" val="3919622364"/>
                  </a:ext>
                </a:extLst>
              </a:tr>
              <a:tr h="214019">
                <a:tc vMerge="1">
                  <a:txBody>
                    <a:bodyPr/>
                    <a:lstStyle/>
                    <a:p>
                      <a:endParaRPr lang="el-GR"/>
                    </a:p>
                  </a:txBody>
                  <a:tcPr/>
                </a:tc>
                <a:tc vMerge="1">
                  <a:txBody>
                    <a:bodyPr/>
                    <a:lstStyle/>
                    <a:p>
                      <a:endParaRPr lang="el-GR"/>
                    </a:p>
                  </a:txBody>
                  <a:tcPr/>
                </a:tc>
                <a:tc>
                  <a:txBody>
                    <a:bodyPr/>
                    <a:lstStyle/>
                    <a:p>
                      <a:pPr algn="ctr" rtl="0" fontAlgn="ctr">
                        <a:buNone/>
                      </a:pPr>
                      <a:r>
                        <a:rPr lang="el-GR" sz="500" u="none" strike="noStrike">
                          <a:effectLst/>
                        </a:rPr>
                        <a:t>ΕΛΗΦΘΗΣΑΝ ΒΕΒΑΙΩΣΗ ΑΔΥΝΑΜΙΑΣ ΑΠΟ ΔΤΕΠΕ ΚΑΙ ΠΡΟΤΑΣΗ ΣΥΝΕΡΓΑΣΙΑΣ κ. ΠΕΡΙΦΕΡΙΑΡΧΗ</a:t>
                      </a:r>
                      <a:endParaRPr lang="el-GR" sz="500" b="0" i="0" u="none" strike="noStrike">
                        <a:solidFill>
                          <a:srgbClr val="000000"/>
                        </a:solidFill>
                        <a:effectLst/>
                        <a:latin typeface="Arial" panose="020B0604020202020204" pitchFamily="34" charset="0"/>
                      </a:endParaRPr>
                    </a:p>
                  </a:txBody>
                  <a:tcPr marL="5310" marR="5310" marT="5310" marB="0" anchor="ctr"/>
                </a:tc>
                <a:extLst>
                  <a:ext uri="{0D108BD9-81ED-4DB2-BD59-A6C34878D82A}">
                    <a16:rowId xmlns:a16="http://schemas.microsoft.com/office/drawing/2014/main" val="3476892878"/>
                  </a:ext>
                </a:extLst>
              </a:tr>
              <a:tr h="189942">
                <a:tc rowSpan="2">
                  <a:txBody>
                    <a:bodyPr/>
                    <a:lstStyle/>
                    <a:p>
                      <a:pPr algn="ctr" fontAlgn="ctr">
                        <a:buNone/>
                      </a:pPr>
                      <a:r>
                        <a:rPr lang="el-GR" sz="600" u="none" strike="noStrike">
                          <a:effectLst/>
                        </a:rPr>
                        <a:t>8</a:t>
                      </a:r>
                      <a:endParaRPr lang="el-GR" sz="600" b="0" i="0" u="none" strike="noStrike">
                        <a:solidFill>
                          <a:srgbClr val="000000"/>
                        </a:solidFill>
                        <a:effectLst/>
                        <a:latin typeface="Calibri" panose="020F0502020204030204" pitchFamily="34" charset="0"/>
                      </a:endParaRPr>
                    </a:p>
                  </a:txBody>
                  <a:tcPr marL="5310" marR="5310" marT="5310" marB="0" anchor="ctr"/>
                </a:tc>
                <a:tc rowSpan="2">
                  <a:txBody>
                    <a:bodyPr/>
                    <a:lstStyle/>
                    <a:p>
                      <a:pPr algn="ctr" rtl="0" fontAlgn="ctr">
                        <a:buNone/>
                      </a:pPr>
                      <a:r>
                        <a:rPr lang="el-GR" sz="600" b="1" u="none" strike="noStrike" dirty="0">
                          <a:effectLst/>
                        </a:rPr>
                        <a:t>ΑΠΟΚΑΤΑΣΤΑΣΗ ΒΑΤΟΤΗΤΑΣ ΟΔΟΥ ΑΠΟ "ΜΕΛΙΝΤΑ" ΕΩΣ "ΠΑΝΑΓΙΑ  ΚΡΥΦΤΗ"</a:t>
                      </a:r>
                      <a:endParaRPr lang="el-GR" sz="600" b="1" i="0" u="none" strike="noStrike" dirty="0">
                        <a:solidFill>
                          <a:srgbClr val="000000"/>
                        </a:solidFill>
                        <a:effectLst/>
                        <a:latin typeface="Arial" panose="020B0604020202020204" pitchFamily="34" charset="0"/>
                      </a:endParaRPr>
                    </a:p>
                  </a:txBody>
                  <a:tcPr marL="5310" marR="5310" marT="5310" marB="0" anchor="ctr"/>
                </a:tc>
                <a:tc>
                  <a:txBody>
                    <a:bodyPr/>
                    <a:lstStyle/>
                    <a:p>
                      <a:pPr algn="ctr" rtl="0" fontAlgn="ctr">
                        <a:buNone/>
                      </a:pPr>
                      <a:r>
                        <a:rPr lang="el-GR" sz="500" u="none" strike="noStrike" dirty="0">
                          <a:effectLst/>
                        </a:rPr>
                        <a:t>ΥΠΟΒΟΛΗ ΤΕΧΝΙΚΟΥ ΔΕΛΤΙΟ ΓΙΑ ΕΝΤΑΞΗ ΤΟΥ ΕΡΓΟΥ ΣΤΟ ΠΠΑ 2021-25</a:t>
                      </a:r>
                      <a:endParaRPr lang="el-GR" sz="500" b="0" i="0" u="none" strike="noStrike" dirty="0">
                        <a:solidFill>
                          <a:srgbClr val="000000"/>
                        </a:solidFill>
                        <a:effectLst/>
                        <a:latin typeface="Arial" panose="020B0604020202020204" pitchFamily="34" charset="0"/>
                      </a:endParaRPr>
                    </a:p>
                  </a:txBody>
                  <a:tcPr marL="5310" marR="5310" marT="5310" marB="0" anchor="ctr"/>
                </a:tc>
                <a:extLst>
                  <a:ext uri="{0D108BD9-81ED-4DB2-BD59-A6C34878D82A}">
                    <a16:rowId xmlns:a16="http://schemas.microsoft.com/office/drawing/2014/main" val="531750860"/>
                  </a:ext>
                </a:extLst>
              </a:tr>
              <a:tr h="214019">
                <a:tc vMerge="1">
                  <a:txBody>
                    <a:bodyPr/>
                    <a:lstStyle/>
                    <a:p>
                      <a:endParaRPr lang="el-GR"/>
                    </a:p>
                  </a:txBody>
                  <a:tcPr/>
                </a:tc>
                <a:tc vMerge="1">
                  <a:txBody>
                    <a:bodyPr/>
                    <a:lstStyle/>
                    <a:p>
                      <a:endParaRPr lang="el-GR"/>
                    </a:p>
                  </a:txBody>
                  <a:tcPr/>
                </a:tc>
                <a:tc>
                  <a:txBody>
                    <a:bodyPr/>
                    <a:lstStyle/>
                    <a:p>
                      <a:pPr algn="ctr" rtl="0" fontAlgn="ctr">
                        <a:buNone/>
                      </a:pPr>
                      <a:r>
                        <a:rPr lang="el-GR" sz="500" u="none" strike="noStrike" dirty="0">
                          <a:effectLst/>
                        </a:rPr>
                        <a:t>ΕΛΗΦΘΗΣΑΝ ΒΕΒΑΙΩΣΗ ΑΔΥΝΑΜΙΑΣ ΑΠΟ ΔΤΕΠΕ ΚΑΙ ΠΡΟΤΑΣΗ ΣΥΝΕΡΓΑΣΙΑΣ κ. ΠΕΡΙΦΕΡΙΑΡΧΗ</a:t>
                      </a:r>
                      <a:endParaRPr lang="el-GR" sz="500" b="0" i="0" u="none" strike="noStrike" dirty="0">
                        <a:solidFill>
                          <a:srgbClr val="000000"/>
                        </a:solidFill>
                        <a:effectLst/>
                        <a:latin typeface="Arial" panose="020B0604020202020204" pitchFamily="34" charset="0"/>
                      </a:endParaRPr>
                    </a:p>
                  </a:txBody>
                  <a:tcPr marL="5310" marR="5310" marT="5310" marB="0" anchor="ctr"/>
                </a:tc>
                <a:extLst>
                  <a:ext uri="{0D108BD9-81ED-4DB2-BD59-A6C34878D82A}">
                    <a16:rowId xmlns:a16="http://schemas.microsoft.com/office/drawing/2014/main" val="2018246994"/>
                  </a:ext>
                </a:extLst>
              </a:tr>
              <a:tr h="206092">
                <a:tc rowSpan="2">
                  <a:txBody>
                    <a:bodyPr/>
                    <a:lstStyle/>
                    <a:p>
                      <a:pPr algn="ctr" fontAlgn="ctr">
                        <a:buNone/>
                      </a:pPr>
                      <a:r>
                        <a:rPr lang="el-GR" sz="600" u="none" strike="noStrike">
                          <a:effectLst/>
                        </a:rPr>
                        <a:t>9</a:t>
                      </a:r>
                      <a:endParaRPr lang="el-GR" sz="600" b="0" i="0" u="none" strike="noStrike">
                        <a:solidFill>
                          <a:srgbClr val="000000"/>
                        </a:solidFill>
                        <a:effectLst/>
                        <a:latin typeface="Calibri" panose="020F0502020204030204" pitchFamily="34" charset="0"/>
                      </a:endParaRPr>
                    </a:p>
                  </a:txBody>
                  <a:tcPr marL="5310" marR="5310" marT="5310" marB="0" anchor="ctr"/>
                </a:tc>
                <a:tc rowSpan="2">
                  <a:txBody>
                    <a:bodyPr/>
                    <a:lstStyle/>
                    <a:p>
                      <a:pPr algn="ctr" rtl="0" fontAlgn="ctr">
                        <a:buNone/>
                      </a:pPr>
                      <a:r>
                        <a:rPr lang="el-GR" sz="600" b="1" u="none" strike="noStrike" dirty="0">
                          <a:effectLst/>
                        </a:rPr>
                        <a:t>ΕΠΕΙΓΟΝΤΑ ΕΡΓΑ ΑΠΟΚΑΤΑΣΤΑΣΗΣ ΠΛΗΜΜΥΡΙΚΗΣ ΚΑΤΑΣΤΡΟΦΗΣ ΑΠΌ ΘΕΟΜΗΝΙΑ ΣΤΟ ΧΕΙΜΑΡΡΟ "ΤΣΙΚΝΙΑ" ΚΑΛΛΟΝΗΣ</a:t>
                      </a:r>
                      <a:endParaRPr lang="el-GR" sz="600" b="1" i="0" u="none" strike="noStrike" dirty="0">
                        <a:solidFill>
                          <a:srgbClr val="000000"/>
                        </a:solidFill>
                        <a:effectLst/>
                        <a:latin typeface="Arial" panose="020B0604020202020204" pitchFamily="34" charset="0"/>
                      </a:endParaRPr>
                    </a:p>
                  </a:txBody>
                  <a:tcPr marL="5310" marR="5310" marT="5310" marB="0" anchor="ctr"/>
                </a:tc>
                <a:tc>
                  <a:txBody>
                    <a:bodyPr/>
                    <a:lstStyle/>
                    <a:p>
                      <a:pPr algn="ctr" rtl="0" fontAlgn="ctr">
                        <a:buNone/>
                      </a:pPr>
                      <a:r>
                        <a:rPr lang="el-GR" sz="500" u="none" strike="noStrike" dirty="0">
                          <a:effectLst/>
                        </a:rPr>
                        <a:t>ΕΛΗΦΘΗΣΑΝ ΒΕΒΑΙΩΣΗ ΑΔΥΝΑΜΙΑΣ ΑΠΟ ΔΤΕΠΕ ΚΑΙ ΠΡΟΤΑΣΗ ΣΥΝΕΡΓΑΣΙΑΣ κ. ΠΕΡΙΦΕΡΙΑΡΧΗ</a:t>
                      </a:r>
                      <a:endParaRPr lang="el-GR" sz="500" b="0" i="0" u="none" strike="noStrike" dirty="0">
                        <a:solidFill>
                          <a:srgbClr val="000000"/>
                        </a:solidFill>
                        <a:effectLst/>
                        <a:latin typeface="Arial" panose="020B0604020202020204" pitchFamily="34" charset="0"/>
                      </a:endParaRPr>
                    </a:p>
                  </a:txBody>
                  <a:tcPr marL="5310" marR="5310" marT="5310" marB="0" anchor="ctr"/>
                </a:tc>
                <a:extLst>
                  <a:ext uri="{0D108BD9-81ED-4DB2-BD59-A6C34878D82A}">
                    <a16:rowId xmlns:a16="http://schemas.microsoft.com/office/drawing/2014/main" val="3269537656"/>
                  </a:ext>
                </a:extLst>
              </a:tr>
              <a:tr h="280949">
                <a:tc vMerge="1">
                  <a:txBody>
                    <a:bodyPr/>
                    <a:lstStyle/>
                    <a:p>
                      <a:endParaRPr lang="el-GR"/>
                    </a:p>
                  </a:txBody>
                  <a:tcPr/>
                </a:tc>
                <a:tc vMerge="1">
                  <a:txBody>
                    <a:bodyPr/>
                    <a:lstStyle/>
                    <a:p>
                      <a:endParaRPr lang="el-GR"/>
                    </a:p>
                  </a:txBody>
                  <a:tcPr/>
                </a:tc>
                <a:tc>
                  <a:txBody>
                    <a:bodyPr/>
                    <a:lstStyle/>
                    <a:p>
                      <a:pPr algn="ctr" rtl="0" fontAlgn="ctr">
                        <a:buNone/>
                      </a:pPr>
                      <a:r>
                        <a:rPr lang="el-GR" sz="500" u="none" strike="noStrike" dirty="0">
                          <a:effectLst/>
                        </a:rPr>
                        <a:t>ΑΝΑΜΟΝΗ ΕΚΔΟΣΗΣ ΠΡΟΣΚΛΗΣΗΣ ΑΠΟ Δ/ΝΣΗ ΠΡΟΓΡΑΜΜΑΤΙΣΜΟΥ ΓΙΑ ΥΠΟΒΟΛΗ ΠΡΟΤΑΣΗΣ ΕΝΤΑΞΗΣ ΣΤΟ ΠΠΑ 2021-25</a:t>
                      </a:r>
                      <a:endParaRPr lang="el-GR" sz="500" b="0" i="0" u="none" strike="noStrike" dirty="0">
                        <a:solidFill>
                          <a:srgbClr val="000000"/>
                        </a:solidFill>
                        <a:effectLst/>
                        <a:latin typeface="Arial" panose="020B0604020202020204" pitchFamily="34" charset="0"/>
                      </a:endParaRPr>
                    </a:p>
                  </a:txBody>
                  <a:tcPr marL="5310" marR="5310" marT="5310" marB="0" anchor="ctr"/>
                </a:tc>
                <a:extLst>
                  <a:ext uri="{0D108BD9-81ED-4DB2-BD59-A6C34878D82A}">
                    <a16:rowId xmlns:a16="http://schemas.microsoft.com/office/drawing/2014/main" val="836419346"/>
                  </a:ext>
                </a:extLst>
              </a:tr>
              <a:tr h="280949">
                <a:tc>
                  <a:txBody>
                    <a:bodyPr/>
                    <a:lstStyle/>
                    <a:p>
                      <a:pPr algn="ctr" fontAlgn="ctr">
                        <a:buNone/>
                      </a:pPr>
                      <a:r>
                        <a:rPr lang="el-GR" sz="600" u="none" strike="noStrike">
                          <a:effectLst/>
                        </a:rPr>
                        <a:t>10</a:t>
                      </a:r>
                      <a:endParaRPr lang="el-GR" sz="600" b="0" i="0" u="none" strike="noStrike">
                        <a:solidFill>
                          <a:srgbClr val="000000"/>
                        </a:solidFill>
                        <a:effectLst/>
                        <a:latin typeface="Calibri" panose="020F0502020204030204" pitchFamily="34" charset="0"/>
                      </a:endParaRPr>
                    </a:p>
                  </a:txBody>
                  <a:tcPr marL="5310" marR="5310" marT="5310" marB="0" anchor="ctr"/>
                </a:tc>
                <a:tc>
                  <a:txBody>
                    <a:bodyPr/>
                    <a:lstStyle/>
                    <a:p>
                      <a:pPr algn="ctr" rtl="0" fontAlgn="ctr">
                        <a:buNone/>
                      </a:pPr>
                      <a:r>
                        <a:rPr lang="el-GR" sz="600" b="1" u="none" strike="noStrike" dirty="0">
                          <a:effectLst/>
                        </a:rPr>
                        <a:t>ΠΑΡΑΚΑΜΨΗ ΟΙΚΙΣΜΟΥ ΡΕΜΑΤΟΣ</a:t>
                      </a:r>
                      <a:endParaRPr lang="el-GR" sz="600" b="1" i="0" u="none" strike="noStrike" dirty="0">
                        <a:solidFill>
                          <a:srgbClr val="000000"/>
                        </a:solidFill>
                        <a:effectLst/>
                        <a:latin typeface="Arial" panose="020B0604020202020204" pitchFamily="34" charset="0"/>
                      </a:endParaRPr>
                    </a:p>
                  </a:txBody>
                  <a:tcPr marL="5310" marR="5310" marT="5310" marB="0" anchor="ctr"/>
                </a:tc>
                <a:tc>
                  <a:txBody>
                    <a:bodyPr/>
                    <a:lstStyle/>
                    <a:p>
                      <a:pPr algn="ctr" rtl="0" fontAlgn="ctr">
                        <a:buNone/>
                      </a:pPr>
                      <a:r>
                        <a:rPr lang="el-GR" sz="500" u="none" strike="noStrike" dirty="0">
                          <a:effectLst/>
                        </a:rPr>
                        <a:t>ΑΝΑΜΟΝΗ ΕΚΔΟΣΗΣ ΠΡΟΣΚΛΗΣΗΣ ΑΠΟ Δ/ΝΣΗ ΠΡΟΓΡΑΜΜΑΤΙΣΜΟΥ ΓΙΑ ΥΠΟΒΟΛΗ ΠΡΟΤΑΣΗΣ ΕΝΤΑΞΗΣ ΣΤΟ ΠΠΑ 2021-25</a:t>
                      </a:r>
                      <a:endParaRPr lang="el-GR" sz="500" b="0" i="0" u="none" strike="noStrike" dirty="0">
                        <a:solidFill>
                          <a:srgbClr val="000000"/>
                        </a:solidFill>
                        <a:effectLst/>
                        <a:latin typeface="Arial" panose="020B0604020202020204" pitchFamily="34" charset="0"/>
                      </a:endParaRPr>
                    </a:p>
                  </a:txBody>
                  <a:tcPr marL="5310" marR="5310" marT="5310" marB="0" anchor="ctr"/>
                </a:tc>
                <a:extLst>
                  <a:ext uri="{0D108BD9-81ED-4DB2-BD59-A6C34878D82A}">
                    <a16:rowId xmlns:a16="http://schemas.microsoft.com/office/drawing/2014/main" val="704729784"/>
                  </a:ext>
                </a:extLst>
              </a:tr>
              <a:tr h="280949">
                <a:tc rowSpan="2">
                  <a:txBody>
                    <a:bodyPr/>
                    <a:lstStyle/>
                    <a:p>
                      <a:pPr algn="ctr" fontAlgn="ctr">
                        <a:buNone/>
                      </a:pPr>
                      <a:r>
                        <a:rPr lang="el-GR" sz="600" u="none" strike="noStrike" dirty="0">
                          <a:effectLst/>
                        </a:rPr>
                        <a:t>11</a:t>
                      </a:r>
                      <a:endParaRPr lang="el-GR" sz="600" b="0" i="0" u="none" strike="noStrike" dirty="0">
                        <a:solidFill>
                          <a:srgbClr val="000000"/>
                        </a:solidFill>
                        <a:effectLst/>
                        <a:latin typeface="Calibri" panose="020F0502020204030204" pitchFamily="34" charset="0"/>
                      </a:endParaRPr>
                    </a:p>
                  </a:txBody>
                  <a:tcPr marL="5310" marR="5310" marT="5310" marB="0" anchor="ctr"/>
                </a:tc>
                <a:tc rowSpan="2">
                  <a:txBody>
                    <a:bodyPr/>
                    <a:lstStyle/>
                    <a:p>
                      <a:pPr algn="ctr" rtl="0" fontAlgn="ctr">
                        <a:buNone/>
                      </a:pPr>
                      <a:r>
                        <a:rPr lang="el-GR" sz="600" b="1" u="none" strike="noStrike" dirty="0">
                          <a:effectLst/>
                        </a:rPr>
                        <a:t>ΜΕΛΕΤΗ ΒΕΛΤΙΩΣΗΣ 8</a:t>
                      </a:r>
                      <a:r>
                        <a:rPr lang="el-GR" sz="600" b="1" u="none" strike="noStrike" baseline="30000" dirty="0">
                          <a:effectLst/>
                        </a:rPr>
                        <a:t>ΗΣ</a:t>
                      </a:r>
                      <a:r>
                        <a:rPr lang="el-GR" sz="600" b="1" u="none" strike="noStrike" dirty="0">
                          <a:effectLst/>
                        </a:rPr>
                        <a:t> ΕΠΑΡΧΙΑΚΗΣ ΟΔΟΥ ΘΕΡΜΗΣ - ΜΑΝΤΑΜΑΔΟΥ</a:t>
                      </a:r>
                      <a:endParaRPr lang="el-GR" sz="600" b="1" i="0" u="none" strike="noStrike" dirty="0">
                        <a:solidFill>
                          <a:srgbClr val="000000"/>
                        </a:solidFill>
                        <a:effectLst/>
                        <a:latin typeface="Arial" panose="020B0604020202020204" pitchFamily="34" charset="0"/>
                      </a:endParaRPr>
                    </a:p>
                  </a:txBody>
                  <a:tcPr marL="5310" marR="5310" marT="5310" marB="0" anchor="ctr"/>
                </a:tc>
                <a:tc>
                  <a:txBody>
                    <a:bodyPr/>
                    <a:lstStyle/>
                    <a:p>
                      <a:pPr algn="ctr" rtl="0" fontAlgn="ctr">
                        <a:buNone/>
                      </a:pPr>
                      <a:r>
                        <a:rPr lang="el-GR" sz="500" u="none" strike="noStrike" dirty="0">
                          <a:effectLst/>
                        </a:rPr>
                        <a:t>ΥΠΟΒΛΗΘΗΚΕ ΤΕΧΝΙΚΟ ΔΕΛΤΙΟ ΓΙΑ ΕΝΤΑΞΗ ΤΟΥ ΕΡΓΟΥ ΣΤΟ ΠΠΑ 2021-25 ΚΑΙ ΑΝΑΜΟΝΗ ΕΚΔΟΣΗΣ ΑΠΟΦΑΣΗΣ</a:t>
                      </a:r>
                      <a:endParaRPr lang="el-GR" sz="500" b="0" i="0" u="none" strike="noStrike" dirty="0">
                        <a:solidFill>
                          <a:srgbClr val="000000"/>
                        </a:solidFill>
                        <a:effectLst/>
                        <a:latin typeface="Arial" panose="020B0604020202020204" pitchFamily="34" charset="0"/>
                      </a:endParaRPr>
                    </a:p>
                  </a:txBody>
                  <a:tcPr marL="5310" marR="5310" marT="5310" marB="0" anchor="ctr"/>
                </a:tc>
                <a:extLst>
                  <a:ext uri="{0D108BD9-81ED-4DB2-BD59-A6C34878D82A}">
                    <a16:rowId xmlns:a16="http://schemas.microsoft.com/office/drawing/2014/main" val="3735915290"/>
                  </a:ext>
                </a:extLst>
              </a:tr>
              <a:tr h="214019">
                <a:tc vMerge="1">
                  <a:txBody>
                    <a:bodyPr/>
                    <a:lstStyle/>
                    <a:p>
                      <a:endParaRPr lang="el-GR"/>
                    </a:p>
                  </a:txBody>
                  <a:tcPr/>
                </a:tc>
                <a:tc vMerge="1">
                  <a:txBody>
                    <a:bodyPr/>
                    <a:lstStyle/>
                    <a:p>
                      <a:endParaRPr lang="el-GR"/>
                    </a:p>
                  </a:txBody>
                  <a:tcPr/>
                </a:tc>
                <a:tc>
                  <a:txBody>
                    <a:bodyPr/>
                    <a:lstStyle/>
                    <a:p>
                      <a:pPr algn="ctr" rtl="0" fontAlgn="ctr">
                        <a:buNone/>
                      </a:pPr>
                      <a:r>
                        <a:rPr lang="el-GR" sz="500" u="none" strike="noStrike" dirty="0">
                          <a:effectLst/>
                        </a:rPr>
                        <a:t>ΕΛΗΦΘΗΣΑΝ ΒΕΒΑΙΩΣΗ ΑΔΥΝΑΜΙΑΣ ΑΠΟ ΔΤΕΠΕ ΚΑΙ ΠΡΟΤΑΣΗ ΣΥΝΕΡΓΑΣΙΑΣ κ. ΠΕΡΙΦΕΡΙΑΡΧΗ</a:t>
                      </a:r>
                      <a:endParaRPr lang="el-GR" sz="500" b="0" i="0" u="none" strike="noStrike" dirty="0">
                        <a:solidFill>
                          <a:srgbClr val="000000"/>
                        </a:solidFill>
                        <a:effectLst/>
                        <a:latin typeface="Arial" panose="020B0604020202020204" pitchFamily="34" charset="0"/>
                      </a:endParaRPr>
                    </a:p>
                  </a:txBody>
                  <a:tcPr marL="5310" marR="5310" marT="5310" marB="0" anchor="ctr"/>
                </a:tc>
                <a:extLst>
                  <a:ext uri="{0D108BD9-81ED-4DB2-BD59-A6C34878D82A}">
                    <a16:rowId xmlns:a16="http://schemas.microsoft.com/office/drawing/2014/main" val="1976300384"/>
                  </a:ext>
                </a:extLst>
              </a:tr>
              <a:tr h="214019">
                <a:tc>
                  <a:txBody>
                    <a:bodyPr/>
                    <a:lstStyle/>
                    <a:p>
                      <a:pPr algn="ctr" fontAlgn="ctr">
                        <a:buNone/>
                      </a:pPr>
                      <a:r>
                        <a:rPr lang="el-GR" sz="600" b="0" i="0" u="none" strike="noStrike" dirty="0">
                          <a:solidFill>
                            <a:srgbClr val="000000"/>
                          </a:solidFill>
                          <a:effectLst/>
                          <a:latin typeface="Calibri" panose="020F0502020204030204" pitchFamily="34" charset="0"/>
                        </a:rPr>
                        <a:t>12</a:t>
                      </a:r>
                    </a:p>
                  </a:txBody>
                  <a:tcPr marL="5310" marR="5310" marT="5310" marB="0" anchor="ctr"/>
                </a:tc>
                <a:tc>
                  <a:txBody>
                    <a:bodyPr/>
                    <a:lstStyle/>
                    <a:p>
                      <a:pPr algn="ctr" rtl="0" fontAlgn="ctr">
                        <a:buNone/>
                      </a:pPr>
                      <a:r>
                        <a:rPr lang="el-GR" sz="600" b="1" i="0" u="none" strike="noStrike" dirty="0">
                          <a:solidFill>
                            <a:srgbClr val="000000"/>
                          </a:solidFill>
                          <a:effectLst/>
                          <a:latin typeface="Arial" panose="020B0604020202020204" pitchFamily="34" charset="0"/>
                        </a:rPr>
                        <a:t>ΔΡΟΜΟΣ ΓΗΡΟΚΟΜΕΙΟΥ ΜΑΝΤΑΜΑΔΟΥ</a:t>
                      </a:r>
                    </a:p>
                  </a:txBody>
                  <a:tcPr marL="5310" marR="5310" marT="5310" marB="0" anchor="ctr"/>
                </a:tc>
                <a:tc>
                  <a:txBody>
                    <a:bodyPr/>
                    <a:lstStyle/>
                    <a:p>
                      <a:pPr algn="ctr" rtl="0" fontAlgn="ctr">
                        <a:buNone/>
                      </a:pPr>
                      <a:r>
                        <a:rPr lang="el-GR" sz="500" b="0" i="0" u="none" strike="noStrike" dirty="0">
                          <a:solidFill>
                            <a:srgbClr val="000000"/>
                          </a:solidFill>
                          <a:effectLst/>
                          <a:latin typeface="Arial" panose="020B0604020202020204" pitchFamily="34" charset="0"/>
                        </a:rPr>
                        <a:t>ΕΧΕΙ ΛΗΦΘΕΙ ΣΥΓΚΑΤΑΘΕΣΗ ΜΗΤΡΟΠΟΛΙΤΗ</a:t>
                      </a:r>
                    </a:p>
                  </a:txBody>
                  <a:tcPr marL="5310" marR="5310" marT="5310" marB="0" anchor="ctr"/>
                </a:tc>
                <a:extLst>
                  <a:ext uri="{0D108BD9-81ED-4DB2-BD59-A6C34878D82A}">
                    <a16:rowId xmlns:a16="http://schemas.microsoft.com/office/drawing/2014/main" val="1043806253"/>
                  </a:ext>
                </a:extLst>
              </a:tr>
            </a:tbl>
          </a:graphicData>
        </a:graphic>
      </p:graphicFrame>
    </p:spTree>
    <p:extLst>
      <p:ext uri="{BB962C8B-B14F-4D97-AF65-F5344CB8AC3E}">
        <p14:creationId xmlns:p14="http://schemas.microsoft.com/office/powerpoint/2010/main" val="19375448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36A1B51-2CC8-41CC-CAB1-D0987B6C1273}"/>
            </a:ext>
          </a:extLst>
        </p:cNvPr>
        <p:cNvGrpSpPr/>
        <p:nvPr/>
      </p:nvGrpSpPr>
      <p:grpSpPr>
        <a:xfrm>
          <a:off x="0" y="0"/>
          <a:ext cx="0" cy="0"/>
          <a:chOff x="0" y="0"/>
          <a:chExt cx="0" cy="0"/>
        </a:xfrm>
      </p:grpSpPr>
      <p:sp>
        <p:nvSpPr>
          <p:cNvPr id="2" name="Τίτλος 1">
            <a:extLst>
              <a:ext uri="{FF2B5EF4-FFF2-40B4-BE49-F238E27FC236}">
                <a16:creationId xmlns:a16="http://schemas.microsoft.com/office/drawing/2014/main" id="{0D6547A6-1E33-ABB1-9819-AF94F59D1D02}"/>
              </a:ext>
            </a:extLst>
          </p:cNvPr>
          <p:cNvSpPr>
            <a:spLocks noGrp="1"/>
          </p:cNvSpPr>
          <p:nvPr>
            <p:ph type="title"/>
          </p:nvPr>
        </p:nvSpPr>
        <p:spPr>
          <a:xfrm>
            <a:off x="1187116" y="0"/>
            <a:ext cx="9962147" cy="1077229"/>
          </a:xfrm>
        </p:spPr>
        <p:txBody>
          <a:bodyPr>
            <a:normAutofit fontScale="90000"/>
          </a:bodyPr>
          <a:lstStyle/>
          <a:p>
            <a:pPr algn="ctr"/>
            <a:r>
              <a:rPr lang="el-GR" dirty="0"/>
              <a:t>«ΑΠΟΚΑΤΑΣΤΑΣΗ ΖΗΜΙΩΝ ΑΠΟ ΘΕΟΜΗΝΙΑ ΣΕ ΑΛΙΕΥΤΙΚΑ ΚΑΤΑΦΥΓΙΑ ΝΗΣΟΥ ΛΕΣΒΟΥ»</a:t>
            </a:r>
          </a:p>
        </p:txBody>
      </p:sp>
      <p:sp>
        <p:nvSpPr>
          <p:cNvPr id="3" name="Θέση περιεχομένου 2">
            <a:extLst>
              <a:ext uri="{FF2B5EF4-FFF2-40B4-BE49-F238E27FC236}">
                <a16:creationId xmlns:a16="http://schemas.microsoft.com/office/drawing/2014/main" id="{9C6A6F52-91B2-9D3D-7546-98DD32B49DB6}"/>
              </a:ext>
            </a:extLst>
          </p:cNvPr>
          <p:cNvSpPr>
            <a:spLocks noGrp="1"/>
          </p:cNvSpPr>
          <p:nvPr>
            <p:ph idx="1"/>
          </p:nvPr>
        </p:nvSpPr>
        <p:spPr>
          <a:xfrm>
            <a:off x="1187116" y="1077229"/>
            <a:ext cx="9962147" cy="5644413"/>
          </a:xfrm>
        </p:spPr>
        <p:txBody>
          <a:bodyPr>
            <a:normAutofit/>
          </a:bodyPr>
          <a:lstStyle/>
          <a:p>
            <a:pPr marL="0" indent="0">
              <a:buNone/>
            </a:pPr>
            <a:r>
              <a:rPr lang="el-GR" sz="1100" b="1" dirty="0">
                <a:solidFill>
                  <a:schemeClr val="tx1"/>
                </a:solidFill>
              </a:rPr>
              <a:t>Μεταξύ</a:t>
            </a:r>
            <a:r>
              <a:rPr lang="el-GR" sz="1100" dirty="0">
                <a:solidFill>
                  <a:schemeClr val="tx1"/>
                </a:solidFill>
              </a:rPr>
              <a:t> των Αναθετουσών Αρχών:</a:t>
            </a:r>
          </a:p>
          <a:p>
            <a:pPr marL="228600" indent="-228600" algn="ctr">
              <a:buAutoNum type="arabicPeriod"/>
            </a:pPr>
            <a:r>
              <a:rPr lang="el-GR" sz="1100" dirty="0">
                <a:solidFill>
                  <a:schemeClr val="tx1"/>
                </a:solidFill>
              </a:rPr>
              <a:t>Ο.Τ.Α. Β’ βαθμού </a:t>
            </a:r>
            <a:r>
              <a:rPr lang="el-GR" sz="1100" u="sng" dirty="0">
                <a:solidFill>
                  <a:schemeClr val="tx1"/>
                </a:solidFill>
              </a:rPr>
              <a:t>Περιφέρεια Βορείου Αιγαίου </a:t>
            </a:r>
            <a:r>
              <a:rPr lang="el-GR" sz="1100" b="1" i="1" dirty="0">
                <a:solidFill>
                  <a:schemeClr val="tx1"/>
                </a:solidFill>
              </a:rPr>
              <a:t>(Φορέας Χρηματοδότησης) </a:t>
            </a:r>
          </a:p>
          <a:p>
            <a:pPr marL="228600" indent="-228600" algn="ctr">
              <a:buAutoNum type="arabicPeriod"/>
            </a:pPr>
            <a:r>
              <a:rPr lang="el-GR" sz="1100" u="sng" dirty="0">
                <a:solidFill>
                  <a:schemeClr val="tx1"/>
                </a:solidFill>
              </a:rPr>
              <a:t>Διαδημοτικό Λιμενικό Ταμείο Λέσβου </a:t>
            </a:r>
            <a:r>
              <a:rPr lang="el-GR" sz="1100" b="1" dirty="0">
                <a:solidFill>
                  <a:schemeClr val="tx1"/>
                </a:solidFill>
              </a:rPr>
              <a:t>(</a:t>
            </a:r>
            <a:r>
              <a:rPr lang="el-GR" sz="1100" b="1" i="1" dirty="0">
                <a:solidFill>
                  <a:schemeClr val="tx1"/>
                </a:solidFill>
              </a:rPr>
              <a:t>Κύριος του Έργου</a:t>
            </a:r>
            <a:r>
              <a:rPr lang="el-GR" sz="1100" b="1" dirty="0">
                <a:solidFill>
                  <a:schemeClr val="tx1"/>
                </a:solidFill>
              </a:rPr>
              <a:t>)</a:t>
            </a:r>
          </a:p>
          <a:p>
            <a:pPr marL="228600" indent="-228600" algn="ctr">
              <a:buAutoNum type="arabicPeriod"/>
            </a:pPr>
            <a:r>
              <a:rPr lang="el-GR" sz="1100" u="sng" dirty="0">
                <a:solidFill>
                  <a:schemeClr val="tx1"/>
                </a:solidFill>
              </a:rPr>
              <a:t>Αναπτυξιακής Βορείου Αιγαίου Α.Α.Ε./Ο.Τ.Α. </a:t>
            </a:r>
            <a:r>
              <a:rPr lang="el-GR" sz="1100" b="1" dirty="0">
                <a:solidFill>
                  <a:schemeClr val="tx1"/>
                </a:solidFill>
              </a:rPr>
              <a:t>(</a:t>
            </a:r>
            <a:r>
              <a:rPr lang="el-GR" sz="1100" b="1" i="1" dirty="0">
                <a:solidFill>
                  <a:schemeClr val="tx1"/>
                </a:solidFill>
              </a:rPr>
              <a:t>Φορέας Υλοποίησης</a:t>
            </a:r>
            <a:r>
              <a:rPr lang="el-GR" sz="1100" b="1" dirty="0">
                <a:solidFill>
                  <a:schemeClr val="tx1"/>
                </a:solidFill>
              </a:rPr>
              <a:t>)</a:t>
            </a:r>
          </a:p>
          <a:p>
            <a:pPr marL="0" indent="0">
              <a:buNone/>
            </a:pPr>
            <a:r>
              <a:rPr lang="el-GR" sz="1100" b="1" dirty="0">
                <a:solidFill>
                  <a:schemeClr val="tx1"/>
                </a:solidFill>
              </a:rPr>
              <a:t>ΠΡΟΥΠΟΛΟΓΙΣΜΟΥ: </a:t>
            </a:r>
            <a:r>
              <a:rPr lang="el-GR" sz="1400" b="1" dirty="0">
                <a:solidFill>
                  <a:schemeClr val="accent3">
                    <a:lumMod val="60000"/>
                    <a:lumOff val="40000"/>
                  </a:schemeClr>
                </a:solidFill>
              </a:rPr>
              <a:t>350.000,00 € (με ΦΠΑ: 17%)</a:t>
            </a:r>
          </a:p>
          <a:p>
            <a:pPr marR="65405"/>
            <a:r>
              <a:rPr lang="el-GR" sz="1100" dirty="0">
                <a:solidFill>
                  <a:schemeClr val="tx1"/>
                </a:solidFill>
              </a:rPr>
              <a:t>Το έργο αφορά στην αποκατάσταση των ζημιών και καταστροφών που υπέστησαν αλιευτικά καταφύγια και λιμενίσκοι της Λέσβου από τη θεομηνία της 25-26/11/2023 (υδροστρόβιλος, θυελλώδεις άνεμοι και υψηλός κυματισμός)</a:t>
            </a:r>
          </a:p>
          <a:p>
            <a:pPr marR="65405"/>
            <a:r>
              <a:rPr lang="el-GR" sz="1100" dirty="0">
                <a:solidFill>
                  <a:schemeClr val="tx1"/>
                </a:solidFill>
              </a:rPr>
              <a:t>α) Οι επεμβάσεις οι οποίες θα γίνουν θα αφορούν έργα προστασίας και αποκαταστάσεων των ζημιών, άνευ μεταβολής γεωμετρικών χαρακτηριστικών. </a:t>
            </a:r>
          </a:p>
          <a:p>
            <a:pPr marR="65405"/>
            <a:r>
              <a:rPr lang="el-GR" sz="1100" dirty="0">
                <a:solidFill>
                  <a:schemeClr val="tx1"/>
                </a:solidFill>
              </a:rPr>
              <a:t>β) Ο προϋπολογισμός των εργασιών που θα εκτελεσθούν για κάθε λιμένα θα είναι μικρότερος των 30.000 ευρώ καθ’ έκαστο (μη συμπεριλαμβανομένου Φ.Π.Α.) από τους επτά λιμενίσκους. </a:t>
            </a:r>
          </a:p>
          <a:p>
            <a:pPr marL="0" marR="65405" indent="0">
              <a:buNone/>
            </a:pPr>
            <a:r>
              <a:rPr lang="el-GR" sz="1100" dirty="0">
                <a:solidFill>
                  <a:schemeClr val="tx1"/>
                </a:solidFill>
              </a:rPr>
              <a:t>Οι εργασίες που θα γίνουν αναφέρονται στους παρακάτω λιμένες εντός χερσαίας ζώνης:</a:t>
            </a:r>
          </a:p>
          <a:p>
            <a:pPr marR="65405" algn="ctr"/>
            <a:r>
              <a:rPr lang="el-GR" sz="1100" dirty="0">
                <a:solidFill>
                  <a:schemeClr val="tx1"/>
                </a:solidFill>
              </a:rPr>
              <a:t>Λιμένα Συκαμιάς</a:t>
            </a:r>
          </a:p>
          <a:p>
            <a:pPr marR="65405" algn="ctr"/>
            <a:r>
              <a:rPr lang="el-GR" sz="1100" dirty="0">
                <a:solidFill>
                  <a:schemeClr val="tx1"/>
                </a:solidFill>
              </a:rPr>
              <a:t>Λιμένα </a:t>
            </a:r>
            <a:r>
              <a:rPr lang="el-GR" sz="1100" dirty="0" err="1">
                <a:solidFill>
                  <a:schemeClr val="tx1"/>
                </a:solidFill>
              </a:rPr>
              <a:t>Ντιπίου</a:t>
            </a:r>
            <a:endParaRPr lang="el-GR" sz="1100" dirty="0">
              <a:solidFill>
                <a:schemeClr val="tx1"/>
              </a:solidFill>
            </a:endParaRPr>
          </a:p>
          <a:p>
            <a:pPr marR="65405" algn="ctr"/>
            <a:r>
              <a:rPr lang="el-GR" sz="1100" dirty="0">
                <a:solidFill>
                  <a:schemeClr val="tx1"/>
                </a:solidFill>
              </a:rPr>
              <a:t>Λιμένα Περάματος</a:t>
            </a:r>
          </a:p>
          <a:p>
            <a:pPr marR="65405" algn="ctr"/>
            <a:r>
              <a:rPr lang="el-GR" sz="1100" dirty="0">
                <a:solidFill>
                  <a:schemeClr val="tx1"/>
                </a:solidFill>
              </a:rPr>
              <a:t>Λιμένα </a:t>
            </a:r>
            <a:r>
              <a:rPr lang="el-GR" sz="1100" dirty="0" err="1">
                <a:solidFill>
                  <a:schemeClr val="tx1"/>
                </a:solidFill>
              </a:rPr>
              <a:t>Μυστεγνών</a:t>
            </a:r>
            <a:endParaRPr lang="el-GR" sz="1100" dirty="0">
              <a:solidFill>
                <a:schemeClr val="tx1"/>
              </a:solidFill>
            </a:endParaRPr>
          </a:p>
          <a:p>
            <a:pPr marR="65405" algn="ctr"/>
            <a:r>
              <a:rPr lang="el-GR" sz="1100" dirty="0">
                <a:solidFill>
                  <a:schemeClr val="tx1"/>
                </a:solidFill>
              </a:rPr>
              <a:t>Λιμένα </a:t>
            </a:r>
            <a:r>
              <a:rPr lang="el-GR" sz="1100" dirty="0" err="1">
                <a:solidFill>
                  <a:schemeClr val="tx1"/>
                </a:solidFill>
              </a:rPr>
              <a:t>Σιγρίου</a:t>
            </a:r>
            <a:endParaRPr lang="el-GR" sz="1100" dirty="0">
              <a:solidFill>
                <a:schemeClr val="tx1"/>
              </a:solidFill>
            </a:endParaRPr>
          </a:p>
          <a:p>
            <a:pPr marR="65405" algn="ctr"/>
            <a:r>
              <a:rPr lang="el-GR" sz="1100" dirty="0">
                <a:solidFill>
                  <a:schemeClr val="tx1"/>
                </a:solidFill>
              </a:rPr>
              <a:t>Λιμένα </a:t>
            </a:r>
            <a:r>
              <a:rPr lang="el-GR" sz="1100" dirty="0" err="1">
                <a:solidFill>
                  <a:schemeClr val="tx1"/>
                </a:solidFill>
              </a:rPr>
              <a:t>Παναγιούδας</a:t>
            </a:r>
            <a:endParaRPr lang="el-GR" sz="1100" dirty="0">
              <a:solidFill>
                <a:schemeClr val="tx1"/>
              </a:solidFill>
            </a:endParaRPr>
          </a:p>
          <a:p>
            <a:pPr marR="65405" algn="ctr"/>
            <a:r>
              <a:rPr lang="el-GR" sz="1100" dirty="0">
                <a:solidFill>
                  <a:schemeClr val="tx1"/>
                </a:solidFill>
              </a:rPr>
              <a:t>Λιμένα </a:t>
            </a:r>
            <a:r>
              <a:rPr lang="el-GR" sz="1100" dirty="0" err="1">
                <a:solidFill>
                  <a:schemeClr val="tx1"/>
                </a:solidFill>
              </a:rPr>
              <a:t>Παμφίλων</a:t>
            </a:r>
            <a:endParaRPr lang="el-GR" sz="1100" dirty="0">
              <a:solidFill>
                <a:schemeClr val="tx1"/>
              </a:solidFill>
            </a:endParaRPr>
          </a:p>
        </p:txBody>
      </p:sp>
    </p:spTree>
    <p:extLst>
      <p:ext uri="{BB962C8B-B14F-4D97-AF65-F5344CB8AC3E}">
        <p14:creationId xmlns:p14="http://schemas.microsoft.com/office/powerpoint/2010/main" val="9532672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3164510B-F473-C079-606B-1508112132A9}"/>
              </a:ext>
            </a:extLst>
          </p:cNvPr>
          <p:cNvSpPr>
            <a:spLocks noGrp="1"/>
          </p:cNvSpPr>
          <p:nvPr>
            <p:ph type="title"/>
          </p:nvPr>
        </p:nvSpPr>
        <p:spPr>
          <a:xfrm>
            <a:off x="1187116" y="0"/>
            <a:ext cx="9962147" cy="1077229"/>
          </a:xfrm>
        </p:spPr>
        <p:txBody>
          <a:bodyPr>
            <a:normAutofit fontScale="90000"/>
          </a:bodyPr>
          <a:lstStyle/>
          <a:p>
            <a:pPr algn="ctr"/>
            <a:r>
              <a:rPr lang="el-GR" dirty="0"/>
              <a:t>«ΣΥΝΤΗΡΗΣΗ - ΒΕΛΤΙΩΣΗ ΟΔΟΥ ΣΚΑΛΑ ΣΥΚΑΜΙΑΣ - ΕΦΤΑΛΟΥ»</a:t>
            </a:r>
          </a:p>
        </p:txBody>
      </p:sp>
      <p:sp>
        <p:nvSpPr>
          <p:cNvPr id="3" name="Θέση περιεχομένου 2">
            <a:extLst>
              <a:ext uri="{FF2B5EF4-FFF2-40B4-BE49-F238E27FC236}">
                <a16:creationId xmlns:a16="http://schemas.microsoft.com/office/drawing/2014/main" id="{1C508D0B-8CD0-0EE9-F26F-637868093D7A}"/>
              </a:ext>
            </a:extLst>
          </p:cNvPr>
          <p:cNvSpPr>
            <a:spLocks noGrp="1"/>
          </p:cNvSpPr>
          <p:nvPr>
            <p:ph idx="1"/>
          </p:nvPr>
        </p:nvSpPr>
        <p:spPr>
          <a:xfrm>
            <a:off x="1187116" y="1077229"/>
            <a:ext cx="9962147" cy="5644413"/>
          </a:xfrm>
        </p:spPr>
        <p:txBody>
          <a:bodyPr/>
          <a:lstStyle/>
          <a:p>
            <a:pPr marL="0" indent="0">
              <a:buNone/>
            </a:pPr>
            <a:r>
              <a:rPr lang="el-GR" sz="1100" b="1" dirty="0">
                <a:solidFill>
                  <a:schemeClr val="tx1"/>
                </a:solidFill>
              </a:rPr>
              <a:t>Μεταξύ</a:t>
            </a:r>
            <a:r>
              <a:rPr lang="el-GR" sz="1100" dirty="0">
                <a:solidFill>
                  <a:schemeClr val="tx1"/>
                </a:solidFill>
              </a:rPr>
              <a:t> των Αναθετουσών Αρχών:</a:t>
            </a:r>
          </a:p>
          <a:p>
            <a:pPr algn="ctr">
              <a:lnSpc>
                <a:spcPct val="110000"/>
              </a:lnSpc>
              <a:buNone/>
            </a:pPr>
            <a:r>
              <a:rPr lang="el-GR" sz="1100" b="1" u="sng" dirty="0">
                <a:solidFill>
                  <a:schemeClr val="tx1"/>
                </a:solidFill>
                <a:latin typeface="Calibri" panose="020F0502020204030204" pitchFamily="34" charset="0"/>
                <a:ea typeface="Calibri" panose="020F0502020204030204" pitchFamily="34" charset="0"/>
              </a:rPr>
              <a:t>Της Περιφέρειας Βορείου Αιγαίου </a:t>
            </a:r>
          </a:p>
          <a:p>
            <a:pPr algn="ctr">
              <a:lnSpc>
                <a:spcPct val="110000"/>
              </a:lnSpc>
              <a:buNone/>
            </a:pPr>
            <a:r>
              <a:rPr lang="el-GR" sz="1100" b="1" u="sng" dirty="0">
                <a:solidFill>
                  <a:schemeClr val="tx1"/>
                </a:solidFill>
                <a:latin typeface="Calibri" panose="020F0502020204030204" pitchFamily="34" charset="0"/>
                <a:ea typeface="Calibri" panose="020F0502020204030204" pitchFamily="34" charset="0"/>
              </a:rPr>
              <a:t>Του Δήμου Δυτικής Λέσβου </a:t>
            </a:r>
          </a:p>
          <a:p>
            <a:pPr algn="ctr">
              <a:lnSpc>
                <a:spcPct val="110000"/>
              </a:lnSpc>
              <a:buNone/>
            </a:pPr>
            <a:r>
              <a:rPr lang="el-GR" sz="1100" dirty="0">
                <a:solidFill>
                  <a:schemeClr val="tx1"/>
                </a:solidFill>
                <a:latin typeface="Calibri" panose="020F0502020204030204" pitchFamily="34" charset="0"/>
                <a:ea typeface="Calibri" panose="020F0502020204030204" pitchFamily="34" charset="0"/>
              </a:rPr>
              <a:t>Και της </a:t>
            </a:r>
            <a:r>
              <a:rPr lang="el-GR" sz="1100" b="1" u="sng" dirty="0">
                <a:solidFill>
                  <a:schemeClr val="tx1"/>
                </a:solidFill>
                <a:latin typeface="Calibri" panose="020F0502020204030204" pitchFamily="34" charset="0"/>
                <a:ea typeface="Calibri" panose="020F0502020204030204" pitchFamily="34" charset="0"/>
              </a:rPr>
              <a:t>Αναπτυξιακής Βορείου Αιγαίου ΑΑΕ/ΟΤΑ</a:t>
            </a:r>
          </a:p>
          <a:p>
            <a:pPr marL="0" indent="0">
              <a:buNone/>
            </a:pPr>
            <a:r>
              <a:rPr lang="el-GR" sz="1100" b="1" dirty="0">
                <a:solidFill>
                  <a:schemeClr val="tx1"/>
                </a:solidFill>
              </a:rPr>
              <a:t>ΠΡΟΥΠΟΛΟΓΙΣΜΟΥ: </a:t>
            </a:r>
            <a:r>
              <a:rPr lang="el-GR" sz="1400" b="1" dirty="0">
                <a:solidFill>
                  <a:schemeClr val="accent3">
                    <a:lumMod val="60000"/>
                    <a:lumOff val="40000"/>
                  </a:schemeClr>
                </a:solidFill>
              </a:rPr>
              <a:t>1.400.000,00€ (με ΦΠΑ: 17%)</a:t>
            </a:r>
          </a:p>
          <a:p>
            <a:pPr marL="0" marR="65405" lvl="0" indent="0" algn="just">
              <a:lnSpc>
                <a:spcPct val="115000"/>
              </a:lnSpc>
              <a:buSzPts val="1200"/>
              <a:buNone/>
            </a:pPr>
            <a:r>
              <a:rPr lang="el-GR" sz="1100" dirty="0">
                <a:solidFill>
                  <a:schemeClr val="tx1"/>
                </a:solidFill>
                <a:effectLst/>
                <a:latin typeface="Calibri" panose="020F0502020204030204" pitchFamily="34" charset="0"/>
                <a:ea typeface="Times New Roman" panose="02020603050405020304" pitchFamily="18" charset="0"/>
              </a:rPr>
              <a:t>Αντικείμενο της πράξης είναι η </a:t>
            </a:r>
            <a:r>
              <a:rPr lang="el-GR" sz="1100" b="1" dirty="0">
                <a:solidFill>
                  <a:schemeClr val="tx1"/>
                </a:solidFill>
                <a:effectLst/>
                <a:latin typeface="Calibri" panose="020F0502020204030204" pitchFamily="34" charset="0"/>
                <a:ea typeface="Times New Roman" panose="02020603050405020304" pitchFamily="18" charset="0"/>
              </a:rPr>
              <a:t>βελτίωση τμήματος του υφιστάμενου δημοτικού δρόμου από την τουριστική περιοχή της </a:t>
            </a:r>
            <a:r>
              <a:rPr lang="el-GR" sz="1100" b="1" dirty="0" err="1">
                <a:solidFill>
                  <a:schemeClr val="tx1"/>
                </a:solidFill>
                <a:effectLst/>
                <a:latin typeface="Calibri" panose="020F0502020204030204" pitchFamily="34" charset="0"/>
                <a:ea typeface="Times New Roman" panose="02020603050405020304" pitchFamily="18" charset="0"/>
              </a:rPr>
              <a:t>Εφταλούς</a:t>
            </a:r>
            <a:r>
              <a:rPr lang="el-GR" sz="1100" b="1" dirty="0">
                <a:solidFill>
                  <a:schemeClr val="tx1"/>
                </a:solidFill>
                <a:effectLst/>
                <a:latin typeface="Calibri" panose="020F0502020204030204" pitchFamily="34" charset="0"/>
                <a:ea typeface="Times New Roman" panose="02020603050405020304" pitchFamily="18" charset="0"/>
              </a:rPr>
              <a:t> και της Μήθυμνας έως την αξιόλογη τουριστική τοποθεσία Σκάλας Συκαμιάς της Δημοτικής Ενότητας Μήθυμνας του Δήμου Δυτικής Λέσβου, συνολικού μήκους περίπου 9.000 μέτρων.</a:t>
            </a:r>
            <a:r>
              <a:rPr lang="el-GR" sz="1100" dirty="0">
                <a:solidFill>
                  <a:schemeClr val="tx1"/>
                </a:solidFill>
                <a:effectLst/>
                <a:latin typeface="Calibri" panose="020F0502020204030204" pitchFamily="34" charset="0"/>
                <a:ea typeface="Times New Roman" panose="02020603050405020304" pitchFamily="18" charset="0"/>
              </a:rPr>
              <a:t> Ο δρόμος προβλέπεται να ασφαλτοστρωθεί χωρίς ιδιαίτερες </a:t>
            </a:r>
            <a:r>
              <a:rPr lang="el-GR" sz="1100" dirty="0" err="1">
                <a:solidFill>
                  <a:schemeClr val="tx1"/>
                </a:solidFill>
                <a:effectLst/>
                <a:latin typeface="Calibri" panose="020F0502020204030204" pitchFamily="34" charset="0"/>
                <a:ea typeface="Times New Roman" panose="02020603050405020304" pitchFamily="18" charset="0"/>
              </a:rPr>
              <a:t>μηκοτομικές</a:t>
            </a:r>
            <a:r>
              <a:rPr lang="el-GR" sz="1100" dirty="0">
                <a:solidFill>
                  <a:schemeClr val="tx1"/>
                </a:solidFill>
                <a:effectLst/>
                <a:latin typeface="Calibri" panose="020F0502020204030204" pitchFamily="34" charset="0"/>
                <a:ea typeface="Times New Roman" panose="02020603050405020304" pitchFamily="18" charset="0"/>
              </a:rPr>
              <a:t> και </a:t>
            </a:r>
            <a:r>
              <a:rPr lang="el-GR" sz="1100" dirty="0" err="1">
                <a:solidFill>
                  <a:schemeClr val="tx1"/>
                </a:solidFill>
                <a:effectLst/>
                <a:latin typeface="Calibri" panose="020F0502020204030204" pitchFamily="34" charset="0"/>
                <a:ea typeface="Times New Roman" panose="02020603050405020304" pitchFamily="18" charset="0"/>
              </a:rPr>
              <a:t>οριζοντιογραφικές</a:t>
            </a:r>
            <a:r>
              <a:rPr lang="el-GR" sz="1100" dirty="0">
                <a:solidFill>
                  <a:schemeClr val="tx1"/>
                </a:solidFill>
                <a:effectLst/>
                <a:latin typeface="Calibri" panose="020F0502020204030204" pitchFamily="34" charset="0"/>
                <a:ea typeface="Times New Roman" panose="02020603050405020304" pitchFamily="18" charset="0"/>
              </a:rPr>
              <a:t> παρεμβάσεις, με μικρές διορθώσεις ώστε να βελτιωθούν οι κλίσεις και οι ακτίνες καμπυλότητας των ελιγμών και το πλάτος του δρόμου για την ασφαλέστερη διέλευση των οχημάτων.</a:t>
            </a:r>
            <a:endParaRPr lang="el-GR" sz="1100" dirty="0">
              <a:solidFill>
                <a:schemeClr val="tx1"/>
              </a:solidFill>
              <a:effectLst/>
              <a:latin typeface="Times New Roman" panose="02020603050405020304" pitchFamily="18" charset="0"/>
              <a:ea typeface="Times New Roman" panose="02020603050405020304" pitchFamily="18" charset="0"/>
            </a:endParaRPr>
          </a:p>
          <a:p>
            <a:pPr marL="0" indent="0">
              <a:buNone/>
            </a:pPr>
            <a:endParaRPr lang="el-GR" dirty="0">
              <a:solidFill>
                <a:schemeClr val="tx1"/>
              </a:solidFill>
            </a:endParaRPr>
          </a:p>
        </p:txBody>
      </p:sp>
    </p:spTree>
    <p:extLst>
      <p:ext uri="{BB962C8B-B14F-4D97-AF65-F5344CB8AC3E}">
        <p14:creationId xmlns:p14="http://schemas.microsoft.com/office/powerpoint/2010/main" val="230855474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B885315-E675-7873-4C7E-E39170005800}"/>
            </a:ext>
          </a:extLst>
        </p:cNvPr>
        <p:cNvGrpSpPr/>
        <p:nvPr/>
      </p:nvGrpSpPr>
      <p:grpSpPr>
        <a:xfrm>
          <a:off x="0" y="0"/>
          <a:ext cx="0" cy="0"/>
          <a:chOff x="0" y="0"/>
          <a:chExt cx="0" cy="0"/>
        </a:xfrm>
      </p:grpSpPr>
      <p:sp>
        <p:nvSpPr>
          <p:cNvPr id="2" name="Τίτλος 1">
            <a:extLst>
              <a:ext uri="{FF2B5EF4-FFF2-40B4-BE49-F238E27FC236}">
                <a16:creationId xmlns:a16="http://schemas.microsoft.com/office/drawing/2014/main" id="{40B147D5-566E-114F-E1D7-7723A488F00E}"/>
              </a:ext>
            </a:extLst>
          </p:cNvPr>
          <p:cNvSpPr>
            <a:spLocks noGrp="1"/>
          </p:cNvSpPr>
          <p:nvPr>
            <p:ph type="title"/>
          </p:nvPr>
        </p:nvSpPr>
        <p:spPr>
          <a:xfrm>
            <a:off x="1187116" y="136358"/>
            <a:ext cx="9962147" cy="940871"/>
          </a:xfrm>
        </p:spPr>
        <p:txBody>
          <a:bodyPr>
            <a:normAutofit fontScale="90000"/>
          </a:bodyPr>
          <a:lstStyle/>
          <a:p>
            <a:pPr algn="ctr"/>
            <a:br>
              <a:rPr lang="el-GR" dirty="0"/>
            </a:br>
            <a:r>
              <a:rPr lang="el-GR" dirty="0"/>
              <a:t>«ΠΡΟΜΗΘΕΙΑ ΚΑΙ ΤΟΠΟΘΕΤΗΣΗ ΣΥΝΘΕΤΙΚΟΥ ΤΑΠΗΤΑ ΣΕ ΓΗΠΕΔΑ ΑΝΤΙΣΦΑΙΡΙΣΗΣ ΣΤΟΝ ΧΩΡΟ ΑΝΑΨΥΧΗΣ ΚΑΙ ΑΘΛΗΤΙΣΜΟΥ ΣΤΗΝ Τ.Κ. ΑΡΓΕΝΟΥ»</a:t>
            </a:r>
          </a:p>
        </p:txBody>
      </p:sp>
      <p:sp>
        <p:nvSpPr>
          <p:cNvPr id="3" name="Θέση περιεχομένου 2">
            <a:extLst>
              <a:ext uri="{FF2B5EF4-FFF2-40B4-BE49-F238E27FC236}">
                <a16:creationId xmlns:a16="http://schemas.microsoft.com/office/drawing/2014/main" id="{E74C920C-B8B2-250F-736A-E2620E424DD1}"/>
              </a:ext>
            </a:extLst>
          </p:cNvPr>
          <p:cNvSpPr>
            <a:spLocks noGrp="1"/>
          </p:cNvSpPr>
          <p:nvPr>
            <p:ph idx="1"/>
          </p:nvPr>
        </p:nvSpPr>
        <p:spPr>
          <a:xfrm>
            <a:off x="1187116" y="1077229"/>
            <a:ext cx="9962147" cy="5644413"/>
          </a:xfrm>
        </p:spPr>
        <p:txBody>
          <a:bodyPr>
            <a:normAutofit/>
          </a:bodyPr>
          <a:lstStyle/>
          <a:p>
            <a:pPr marL="0" indent="0">
              <a:buNone/>
            </a:pPr>
            <a:r>
              <a:rPr lang="el-GR" sz="1100" b="1" dirty="0">
                <a:solidFill>
                  <a:schemeClr val="tx1"/>
                </a:solidFill>
              </a:rPr>
              <a:t>Μεταξύ:</a:t>
            </a:r>
            <a:endParaRPr lang="el-GR" sz="1100" dirty="0">
              <a:solidFill>
                <a:schemeClr val="tx1"/>
              </a:solidFill>
            </a:endParaRPr>
          </a:p>
          <a:p>
            <a:pPr algn="ctr"/>
            <a:r>
              <a:rPr lang="el-GR" sz="1050" b="1" u="sng" dirty="0">
                <a:solidFill>
                  <a:schemeClr val="tx1"/>
                </a:solidFill>
              </a:rPr>
              <a:t>Γ.Ι. ΚΑΡΝΟΜΟΥΡΑΚΗΣ </a:t>
            </a:r>
            <a:r>
              <a:rPr lang="el-GR" sz="1050" dirty="0">
                <a:solidFill>
                  <a:schemeClr val="tx1"/>
                </a:solidFill>
              </a:rPr>
              <a:t>ΑΝΩΝΥΜΗ ΕΝΕΡΓΕΙΑΚΗ ΞΕΝΟΔΟΧΕΙΑΚΗ ΚΑΙ ΕΚΜΕΤΑΛΛΕΥΣΕΩΣ ΑΚΙΝΗΤΩΝ ΕΤΑΙΡΕΙΑ ΜΕ ΑΦΜ 800363439</a:t>
            </a:r>
          </a:p>
          <a:p>
            <a:pPr algn="ctr"/>
            <a:r>
              <a:rPr lang="el-GR" sz="1100" dirty="0">
                <a:solidFill>
                  <a:schemeClr val="tx1"/>
                </a:solidFill>
              </a:rPr>
              <a:t>Και της </a:t>
            </a:r>
            <a:r>
              <a:rPr lang="el-GR" sz="1100" b="1" u="sng" dirty="0">
                <a:solidFill>
                  <a:schemeClr val="tx1"/>
                </a:solidFill>
              </a:rPr>
              <a:t>Αναπτυξιακής Βορείου Αιγαίου ΑΑΕ/ΟΤΑ</a:t>
            </a:r>
          </a:p>
          <a:p>
            <a:pPr marL="0" indent="0">
              <a:buNone/>
            </a:pPr>
            <a:r>
              <a:rPr lang="el-GR" sz="1100" b="1" dirty="0">
                <a:solidFill>
                  <a:schemeClr val="tx1"/>
                </a:solidFill>
              </a:rPr>
              <a:t>ΠΡΟΥΠΟΛΟΓΙΣΜΟΥ: </a:t>
            </a:r>
            <a:r>
              <a:rPr lang="el-GR" sz="1400" b="1" dirty="0">
                <a:solidFill>
                  <a:schemeClr val="accent3">
                    <a:lumMod val="60000"/>
                    <a:lumOff val="40000"/>
                  </a:schemeClr>
                </a:solidFill>
              </a:rPr>
              <a:t>300.000,00 € (με ΦΠΑ: 17%)</a:t>
            </a:r>
          </a:p>
          <a:p>
            <a:pPr marR="167005" algn="just">
              <a:lnSpc>
                <a:spcPct val="115000"/>
              </a:lnSpc>
              <a:spcBef>
                <a:spcPts val="305"/>
              </a:spcBef>
            </a:pPr>
            <a:r>
              <a:rPr lang="el-GR" sz="1100" dirty="0">
                <a:solidFill>
                  <a:schemeClr val="tx1"/>
                </a:solidFill>
                <a:effectLst/>
                <a:latin typeface="Calibri" panose="020F0502020204030204" pitchFamily="34" charset="0"/>
                <a:ea typeface="Verdana" panose="020B0604030504040204" pitchFamily="34" charset="0"/>
                <a:cs typeface="Calibri" panose="020F0502020204030204" pitchFamily="34" charset="0"/>
              </a:rPr>
              <a:t>Η</a:t>
            </a:r>
            <a:r>
              <a:rPr lang="el-GR" sz="1100" spc="205" dirty="0">
                <a:solidFill>
                  <a:schemeClr val="tx1"/>
                </a:solidFill>
                <a:effectLst/>
                <a:latin typeface="Calibri" panose="020F0502020204030204" pitchFamily="34" charset="0"/>
                <a:ea typeface="Verdana" panose="020B0604030504040204" pitchFamily="34" charset="0"/>
                <a:cs typeface="Calibri" panose="020F0502020204030204" pitchFamily="34" charset="0"/>
              </a:rPr>
              <a:t> </a:t>
            </a:r>
            <a:r>
              <a:rPr lang="el-GR" sz="1100" spc="-5" dirty="0">
                <a:solidFill>
                  <a:schemeClr val="tx1"/>
                </a:solidFill>
                <a:effectLst/>
                <a:latin typeface="Calibri" panose="020F0502020204030204" pitchFamily="34" charset="0"/>
                <a:ea typeface="Verdana" panose="020B0604030504040204" pitchFamily="34" charset="0"/>
                <a:cs typeface="Calibri" panose="020F0502020204030204" pitchFamily="34" charset="0"/>
              </a:rPr>
              <a:t>παρούσα</a:t>
            </a:r>
            <a:r>
              <a:rPr lang="el-GR" sz="1100" spc="205" dirty="0">
                <a:solidFill>
                  <a:schemeClr val="tx1"/>
                </a:solidFill>
                <a:effectLst/>
                <a:latin typeface="Calibri" panose="020F0502020204030204" pitchFamily="34" charset="0"/>
                <a:ea typeface="Verdana" panose="020B0604030504040204" pitchFamily="34" charset="0"/>
                <a:cs typeface="Calibri" panose="020F0502020204030204" pitchFamily="34" charset="0"/>
              </a:rPr>
              <a:t> </a:t>
            </a:r>
            <a:r>
              <a:rPr lang="el-GR" sz="1100" spc="-5" dirty="0">
                <a:solidFill>
                  <a:schemeClr val="tx1"/>
                </a:solidFill>
                <a:effectLst/>
                <a:latin typeface="Calibri" panose="020F0502020204030204" pitchFamily="34" charset="0"/>
                <a:ea typeface="Verdana" panose="020B0604030504040204" pitchFamily="34" charset="0"/>
                <a:cs typeface="Calibri" panose="020F0502020204030204" pitchFamily="34" charset="0"/>
              </a:rPr>
              <a:t>μελέτη</a:t>
            </a:r>
            <a:r>
              <a:rPr lang="el-GR" sz="1100" spc="210" dirty="0">
                <a:solidFill>
                  <a:schemeClr val="tx1"/>
                </a:solidFill>
                <a:effectLst/>
                <a:latin typeface="Calibri" panose="020F0502020204030204" pitchFamily="34" charset="0"/>
                <a:ea typeface="Verdana" panose="020B0604030504040204" pitchFamily="34" charset="0"/>
                <a:cs typeface="Calibri" panose="020F0502020204030204" pitchFamily="34" charset="0"/>
              </a:rPr>
              <a:t> </a:t>
            </a:r>
            <a:r>
              <a:rPr lang="el-GR" sz="1100" spc="-5" dirty="0">
                <a:solidFill>
                  <a:schemeClr val="tx1"/>
                </a:solidFill>
                <a:effectLst/>
                <a:latin typeface="Calibri" panose="020F0502020204030204" pitchFamily="34" charset="0"/>
                <a:ea typeface="Verdana" panose="020B0604030504040204" pitchFamily="34" charset="0"/>
                <a:cs typeface="Calibri" panose="020F0502020204030204" pitchFamily="34" charset="0"/>
              </a:rPr>
              <a:t>αφορά</a:t>
            </a:r>
            <a:r>
              <a:rPr lang="el-GR" sz="1100" spc="205" dirty="0">
                <a:solidFill>
                  <a:schemeClr val="tx1"/>
                </a:solidFill>
                <a:effectLst/>
                <a:latin typeface="Calibri" panose="020F0502020204030204" pitchFamily="34" charset="0"/>
                <a:ea typeface="Verdana" panose="020B0604030504040204" pitchFamily="34" charset="0"/>
                <a:cs typeface="Calibri" panose="020F0502020204030204" pitchFamily="34" charset="0"/>
              </a:rPr>
              <a:t> </a:t>
            </a:r>
            <a:r>
              <a:rPr lang="el-GR" sz="1100" dirty="0">
                <a:solidFill>
                  <a:schemeClr val="tx1"/>
                </a:solidFill>
                <a:effectLst/>
                <a:latin typeface="Calibri" panose="020F0502020204030204" pitchFamily="34" charset="0"/>
                <a:ea typeface="Verdana" panose="020B0604030504040204" pitchFamily="34" charset="0"/>
                <a:cs typeface="Calibri" panose="020F0502020204030204" pitchFamily="34" charset="0"/>
              </a:rPr>
              <a:t>στην</a:t>
            </a:r>
            <a:r>
              <a:rPr lang="el-GR" sz="1100" spc="200" dirty="0">
                <a:solidFill>
                  <a:schemeClr val="tx1"/>
                </a:solidFill>
                <a:effectLst/>
                <a:latin typeface="Calibri" panose="020F0502020204030204" pitchFamily="34" charset="0"/>
                <a:ea typeface="Verdana" panose="020B0604030504040204" pitchFamily="34" charset="0"/>
                <a:cs typeface="Calibri" panose="020F0502020204030204" pitchFamily="34" charset="0"/>
              </a:rPr>
              <a:t> </a:t>
            </a:r>
            <a:r>
              <a:rPr lang="el-GR" sz="1100" spc="-5" dirty="0">
                <a:solidFill>
                  <a:schemeClr val="tx1"/>
                </a:solidFill>
                <a:effectLst/>
                <a:latin typeface="Calibri" panose="020F0502020204030204" pitchFamily="34" charset="0"/>
                <a:ea typeface="Verdana" panose="020B0604030504040204" pitchFamily="34" charset="0"/>
                <a:cs typeface="Calibri" panose="020F0502020204030204" pitchFamily="34" charset="0"/>
              </a:rPr>
              <a:t>προμήθεια</a:t>
            </a:r>
            <a:r>
              <a:rPr lang="el-GR" sz="1100" spc="210" dirty="0">
                <a:solidFill>
                  <a:schemeClr val="tx1"/>
                </a:solidFill>
                <a:effectLst/>
                <a:latin typeface="Calibri" panose="020F0502020204030204" pitchFamily="34" charset="0"/>
                <a:ea typeface="Verdana" panose="020B0604030504040204" pitchFamily="34" charset="0"/>
                <a:cs typeface="Calibri" panose="020F0502020204030204" pitchFamily="34" charset="0"/>
              </a:rPr>
              <a:t> </a:t>
            </a:r>
            <a:r>
              <a:rPr lang="el-GR" sz="1100" spc="-5" dirty="0">
                <a:solidFill>
                  <a:schemeClr val="tx1"/>
                </a:solidFill>
                <a:effectLst/>
                <a:latin typeface="Calibri" panose="020F0502020204030204" pitchFamily="34" charset="0"/>
                <a:ea typeface="Verdana" panose="020B0604030504040204" pitchFamily="34" charset="0"/>
                <a:cs typeface="Calibri" panose="020F0502020204030204" pitchFamily="34" charset="0"/>
              </a:rPr>
              <a:t>και</a:t>
            </a:r>
            <a:r>
              <a:rPr lang="el-GR" sz="1100" spc="195" dirty="0">
                <a:solidFill>
                  <a:schemeClr val="tx1"/>
                </a:solidFill>
                <a:effectLst/>
                <a:latin typeface="Calibri" panose="020F0502020204030204" pitchFamily="34" charset="0"/>
                <a:ea typeface="Verdana" panose="020B0604030504040204" pitchFamily="34" charset="0"/>
                <a:cs typeface="Calibri" panose="020F0502020204030204" pitchFamily="34" charset="0"/>
              </a:rPr>
              <a:t> </a:t>
            </a:r>
            <a:r>
              <a:rPr lang="el-GR" sz="1100" spc="-5" dirty="0">
                <a:solidFill>
                  <a:schemeClr val="tx1"/>
                </a:solidFill>
                <a:effectLst/>
                <a:latin typeface="Calibri" panose="020F0502020204030204" pitchFamily="34" charset="0"/>
                <a:ea typeface="Verdana" panose="020B0604030504040204" pitchFamily="34" charset="0"/>
                <a:cs typeface="Calibri" panose="020F0502020204030204" pitchFamily="34" charset="0"/>
              </a:rPr>
              <a:t>τοποθέτηση</a:t>
            </a:r>
            <a:r>
              <a:rPr lang="el-GR" sz="1100" spc="205" dirty="0">
                <a:solidFill>
                  <a:schemeClr val="tx1"/>
                </a:solidFill>
                <a:effectLst/>
                <a:latin typeface="Calibri" panose="020F0502020204030204" pitchFamily="34" charset="0"/>
                <a:ea typeface="Verdana" panose="020B0604030504040204" pitchFamily="34" charset="0"/>
                <a:cs typeface="Calibri" panose="020F0502020204030204" pitchFamily="34" charset="0"/>
              </a:rPr>
              <a:t> </a:t>
            </a:r>
            <a:r>
              <a:rPr lang="el-GR" sz="1100" spc="-5" dirty="0">
                <a:solidFill>
                  <a:schemeClr val="tx1"/>
                </a:solidFill>
                <a:effectLst/>
                <a:latin typeface="Calibri" panose="020F0502020204030204" pitchFamily="34" charset="0"/>
                <a:ea typeface="Verdana" panose="020B0604030504040204" pitchFamily="34" charset="0"/>
                <a:cs typeface="Calibri" panose="020F0502020204030204" pitchFamily="34" charset="0"/>
              </a:rPr>
              <a:t>συνθετικού</a:t>
            </a:r>
            <a:r>
              <a:rPr lang="el-GR" sz="1100" spc="210" dirty="0">
                <a:solidFill>
                  <a:schemeClr val="tx1"/>
                </a:solidFill>
                <a:effectLst/>
                <a:latin typeface="Calibri" panose="020F0502020204030204" pitchFamily="34" charset="0"/>
                <a:ea typeface="Verdana" panose="020B0604030504040204" pitchFamily="34" charset="0"/>
                <a:cs typeface="Calibri" panose="020F0502020204030204" pitchFamily="34" charset="0"/>
              </a:rPr>
              <a:t> </a:t>
            </a:r>
            <a:r>
              <a:rPr lang="el-GR" sz="1100" spc="-5" dirty="0">
                <a:solidFill>
                  <a:schemeClr val="tx1"/>
                </a:solidFill>
                <a:effectLst/>
                <a:latin typeface="Calibri" panose="020F0502020204030204" pitchFamily="34" charset="0"/>
                <a:ea typeface="Verdana" panose="020B0604030504040204" pitchFamily="34" charset="0"/>
                <a:cs typeface="Calibri" panose="020F0502020204030204" pitchFamily="34" charset="0"/>
              </a:rPr>
              <a:t>χλοοτάπητα και</a:t>
            </a:r>
            <a:r>
              <a:rPr lang="el-GR" sz="1100" spc="320" dirty="0">
                <a:solidFill>
                  <a:schemeClr val="tx1"/>
                </a:solidFill>
                <a:effectLst/>
                <a:latin typeface="Calibri" panose="020F0502020204030204" pitchFamily="34" charset="0"/>
                <a:ea typeface="Verdana" panose="020B0604030504040204" pitchFamily="34" charset="0"/>
                <a:cs typeface="Calibri" panose="020F0502020204030204" pitchFamily="34" charset="0"/>
              </a:rPr>
              <a:t> </a:t>
            </a:r>
            <a:r>
              <a:rPr lang="el-GR" sz="1100" spc="-5" dirty="0" err="1">
                <a:solidFill>
                  <a:schemeClr val="tx1"/>
                </a:solidFill>
                <a:effectLst/>
                <a:latin typeface="Calibri" panose="020F0502020204030204" pitchFamily="34" charset="0"/>
                <a:ea typeface="Verdana" panose="020B0604030504040204" pitchFamily="34" charset="0"/>
                <a:cs typeface="Calibri" panose="020F0502020204030204" pitchFamily="34" charset="0"/>
              </a:rPr>
              <a:t>γεωσυνθετικού</a:t>
            </a:r>
            <a:r>
              <a:rPr lang="el-GR" sz="1100" spc="350" dirty="0">
                <a:solidFill>
                  <a:schemeClr val="tx1"/>
                </a:solidFill>
                <a:effectLst/>
                <a:latin typeface="Calibri" panose="020F0502020204030204" pitchFamily="34" charset="0"/>
                <a:ea typeface="Verdana" panose="020B0604030504040204" pitchFamily="34" charset="0"/>
                <a:cs typeface="Calibri" panose="020F0502020204030204" pitchFamily="34" charset="0"/>
              </a:rPr>
              <a:t> </a:t>
            </a:r>
            <a:r>
              <a:rPr lang="el-GR" sz="1100" spc="-5" dirty="0">
                <a:solidFill>
                  <a:schemeClr val="tx1"/>
                </a:solidFill>
                <a:effectLst/>
                <a:latin typeface="Calibri" panose="020F0502020204030204" pitchFamily="34" charset="0"/>
                <a:ea typeface="Verdana" panose="020B0604030504040204" pitchFamily="34" charset="0"/>
                <a:cs typeface="Calibri" panose="020F0502020204030204" pitchFamily="34" charset="0"/>
              </a:rPr>
              <a:t>αποστραγγιστικού</a:t>
            </a:r>
            <a:r>
              <a:rPr lang="el-GR" sz="1100" spc="345" dirty="0">
                <a:solidFill>
                  <a:schemeClr val="tx1"/>
                </a:solidFill>
                <a:effectLst/>
                <a:latin typeface="Calibri" panose="020F0502020204030204" pitchFamily="34" charset="0"/>
                <a:ea typeface="Verdana" panose="020B0604030504040204" pitchFamily="34" charset="0"/>
                <a:cs typeface="Calibri" panose="020F0502020204030204" pitchFamily="34" charset="0"/>
              </a:rPr>
              <a:t> </a:t>
            </a:r>
            <a:r>
              <a:rPr lang="el-GR" sz="110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συστήματος σε γήπεδα</a:t>
            </a:r>
            <a:r>
              <a:rPr lang="el-GR" sz="1100" spc="335" dirty="0">
                <a:solidFill>
                  <a:schemeClr val="tx1"/>
                </a:solidFill>
                <a:effectLst/>
                <a:latin typeface="Calibri" panose="020F0502020204030204" pitchFamily="34" charset="0"/>
                <a:ea typeface="Verdana" panose="020B0604030504040204" pitchFamily="34" charset="0"/>
                <a:cs typeface="Calibri" panose="020F0502020204030204" pitchFamily="34" charset="0"/>
              </a:rPr>
              <a:t> </a:t>
            </a:r>
            <a:r>
              <a:rPr lang="el-GR" sz="1100" spc="-5" dirty="0">
                <a:solidFill>
                  <a:schemeClr val="tx1"/>
                </a:solidFill>
                <a:effectLst/>
                <a:latin typeface="Calibri" panose="020F0502020204030204" pitchFamily="34" charset="0"/>
                <a:ea typeface="Verdana" panose="020B0604030504040204" pitchFamily="34" charset="0"/>
                <a:cs typeface="Calibri" panose="020F0502020204030204" pitchFamily="34" charset="0"/>
              </a:rPr>
              <a:t>αντισφαίρισης στο</a:t>
            </a:r>
            <a:r>
              <a:rPr lang="el-GR" sz="1100" spc="325" dirty="0">
                <a:solidFill>
                  <a:schemeClr val="tx1"/>
                </a:solidFill>
                <a:effectLst/>
                <a:latin typeface="Calibri" panose="020F0502020204030204" pitchFamily="34" charset="0"/>
                <a:ea typeface="Verdana" panose="020B0604030504040204" pitchFamily="34" charset="0"/>
                <a:cs typeface="Calibri" panose="020F0502020204030204" pitchFamily="34" charset="0"/>
              </a:rPr>
              <a:t> </a:t>
            </a:r>
            <a:r>
              <a:rPr lang="el-GR" sz="1100" spc="-5" dirty="0">
                <a:solidFill>
                  <a:schemeClr val="tx1"/>
                </a:solidFill>
                <a:effectLst/>
                <a:latin typeface="Calibri" panose="020F0502020204030204" pitchFamily="34" charset="0"/>
                <a:ea typeface="Verdana" panose="020B0604030504040204" pitchFamily="34" charset="0"/>
                <a:cs typeface="Calibri" panose="020F0502020204030204" pitchFamily="34" charset="0"/>
              </a:rPr>
              <a:t>χώρο αναψυχής και Αθλητισμού στο Τ.Κ. Αργένου</a:t>
            </a:r>
            <a:r>
              <a:rPr lang="el-GR" sz="1100" spc="335" dirty="0">
                <a:solidFill>
                  <a:schemeClr val="tx1"/>
                </a:solidFill>
                <a:effectLst/>
                <a:latin typeface="Calibri" panose="020F0502020204030204" pitchFamily="34" charset="0"/>
                <a:ea typeface="Verdana" panose="020B0604030504040204" pitchFamily="34" charset="0"/>
                <a:cs typeface="Calibri" panose="020F0502020204030204" pitchFamily="34" charset="0"/>
              </a:rPr>
              <a:t> </a:t>
            </a:r>
            <a:r>
              <a:rPr lang="el-GR" sz="1100" spc="-5" dirty="0">
                <a:solidFill>
                  <a:schemeClr val="tx1"/>
                </a:solidFill>
                <a:effectLst/>
                <a:latin typeface="Calibri" panose="020F0502020204030204" pitchFamily="34" charset="0"/>
                <a:ea typeface="Verdana" panose="020B0604030504040204" pitchFamily="34" charset="0"/>
                <a:cs typeface="Calibri" panose="020F0502020204030204" pitchFamily="34" charset="0"/>
              </a:rPr>
              <a:t>συνολικής</a:t>
            </a:r>
            <a:r>
              <a:rPr lang="el-GR" sz="1100" spc="75" dirty="0">
                <a:solidFill>
                  <a:schemeClr val="tx1"/>
                </a:solidFill>
                <a:effectLst/>
                <a:latin typeface="Calibri" panose="020F0502020204030204" pitchFamily="34" charset="0"/>
                <a:ea typeface="Verdana" panose="020B0604030504040204" pitchFamily="34" charset="0"/>
                <a:cs typeface="Calibri" panose="020F0502020204030204" pitchFamily="34" charset="0"/>
              </a:rPr>
              <a:t> </a:t>
            </a:r>
            <a:r>
              <a:rPr lang="el-GR" sz="1100" spc="-5" dirty="0">
                <a:solidFill>
                  <a:schemeClr val="tx1"/>
                </a:solidFill>
                <a:effectLst/>
                <a:latin typeface="Calibri" panose="020F0502020204030204" pitchFamily="34" charset="0"/>
                <a:ea typeface="Verdana" panose="020B0604030504040204" pitchFamily="34" charset="0"/>
                <a:cs typeface="Calibri" panose="020F0502020204030204" pitchFamily="34" charset="0"/>
              </a:rPr>
              <a:t>αγωνιστικής</a:t>
            </a:r>
            <a:r>
              <a:rPr lang="el-GR" sz="1100" spc="70" dirty="0">
                <a:solidFill>
                  <a:schemeClr val="tx1"/>
                </a:solidFill>
                <a:effectLst/>
                <a:latin typeface="Calibri" panose="020F0502020204030204" pitchFamily="34" charset="0"/>
                <a:ea typeface="Verdana" panose="020B0604030504040204" pitchFamily="34" charset="0"/>
                <a:cs typeface="Calibri" panose="020F0502020204030204" pitchFamily="34" charset="0"/>
              </a:rPr>
              <a:t> </a:t>
            </a:r>
            <a:r>
              <a:rPr lang="el-GR" sz="1100" spc="-5" dirty="0">
                <a:solidFill>
                  <a:schemeClr val="tx1"/>
                </a:solidFill>
                <a:effectLst/>
                <a:latin typeface="Calibri" panose="020F0502020204030204" pitchFamily="34" charset="0"/>
                <a:ea typeface="Verdana" panose="020B0604030504040204" pitchFamily="34" charset="0"/>
                <a:cs typeface="Calibri" panose="020F0502020204030204" pitchFamily="34" charset="0"/>
              </a:rPr>
              <a:t>επιφάνειας</a:t>
            </a:r>
            <a:r>
              <a:rPr lang="el-GR" sz="1100" spc="145" dirty="0">
                <a:solidFill>
                  <a:schemeClr val="tx1"/>
                </a:solidFill>
                <a:effectLst/>
                <a:latin typeface="Calibri" panose="020F0502020204030204" pitchFamily="34" charset="0"/>
                <a:ea typeface="Verdana" panose="020B0604030504040204" pitchFamily="34" charset="0"/>
                <a:cs typeface="Calibri" panose="020F0502020204030204" pitchFamily="34" charset="0"/>
              </a:rPr>
              <a:t> χ</a:t>
            </a:r>
            <a:r>
              <a:rPr lang="el-GR" sz="1100" dirty="0">
                <a:solidFill>
                  <a:schemeClr val="tx1"/>
                </a:solidFill>
                <a:effectLst/>
                <a:latin typeface="Calibri" panose="020F0502020204030204" pitchFamily="34" charset="0"/>
                <a:ea typeface="Verdana" panose="020B0604030504040204" pitchFamily="34" charset="0"/>
                <a:cs typeface="Calibri" panose="020F0502020204030204" pitchFamily="34" charset="0"/>
              </a:rPr>
              <a:t>ιλίων τετρακοσίων σαράντα τε</a:t>
            </a:r>
            <a:r>
              <a:rPr lang="el-GR" sz="1100" spc="-5" dirty="0">
                <a:solidFill>
                  <a:schemeClr val="tx1"/>
                </a:solidFill>
                <a:effectLst/>
                <a:latin typeface="Calibri" panose="020F0502020204030204" pitchFamily="34" charset="0"/>
                <a:ea typeface="Verdana" panose="020B0604030504040204" pitchFamily="34" charset="0"/>
                <a:cs typeface="Calibri" panose="020F0502020204030204" pitchFamily="34" charset="0"/>
              </a:rPr>
              <a:t>τραγωνικών</a:t>
            </a:r>
            <a:r>
              <a:rPr lang="el-GR" sz="1100" spc="-15" dirty="0">
                <a:solidFill>
                  <a:schemeClr val="tx1"/>
                </a:solidFill>
                <a:effectLst/>
                <a:latin typeface="Calibri" panose="020F0502020204030204" pitchFamily="34" charset="0"/>
                <a:ea typeface="Verdana" panose="020B0604030504040204" pitchFamily="34" charset="0"/>
                <a:cs typeface="Calibri" panose="020F0502020204030204" pitchFamily="34" charset="0"/>
              </a:rPr>
              <a:t> </a:t>
            </a:r>
            <a:r>
              <a:rPr lang="el-GR" sz="1100" dirty="0">
                <a:solidFill>
                  <a:schemeClr val="tx1"/>
                </a:solidFill>
                <a:effectLst/>
                <a:latin typeface="Calibri" panose="020F0502020204030204" pitchFamily="34" charset="0"/>
                <a:ea typeface="Verdana" panose="020B0604030504040204" pitchFamily="34" charset="0"/>
                <a:cs typeface="Calibri" panose="020F0502020204030204" pitchFamily="34" charset="0"/>
              </a:rPr>
              <a:t>μέτρων</a:t>
            </a:r>
            <a:r>
              <a:rPr lang="el-GR" sz="1100" spc="-20" dirty="0">
                <a:solidFill>
                  <a:schemeClr val="tx1"/>
                </a:solidFill>
                <a:effectLst/>
                <a:latin typeface="Calibri" panose="020F0502020204030204" pitchFamily="34" charset="0"/>
                <a:ea typeface="Verdana" panose="020B0604030504040204" pitchFamily="34" charset="0"/>
                <a:cs typeface="Calibri" panose="020F0502020204030204" pitchFamily="34" charset="0"/>
              </a:rPr>
              <a:t> </a:t>
            </a:r>
            <a:r>
              <a:rPr lang="el-GR" sz="1100" spc="-10" dirty="0">
                <a:solidFill>
                  <a:schemeClr val="tx1"/>
                </a:solidFill>
                <a:effectLst/>
                <a:latin typeface="Calibri" panose="020F0502020204030204" pitchFamily="34" charset="0"/>
                <a:ea typeface="Verdana" panose="020B0604030504040204" pitchFamily="34" charset="0"/>
                <a:cs typeface="Calibri" panose="020F0502020204030204" pitchFamily="34" charset="0"/>
              </a:rPr>
              <a:t>(1.440,00</a:t>
            </a:r>
            <a:r>
              <a:rPr lang="el-GR" sz="1100" spc="10" dirty="0">
                <a:solidFill>
                  <a:schemeClr val="tx1"/>
                </a:solidFill>
                <a:effectLst/>
                <a:latin typeface="Calibri" panose="020F0502020204030204" pitchFamily="34" charset="0"/>
                <a:ea typeface="Verdana" panose="020B0604030504040204" pitchFamily="34" charset="0"/>
                <a:cs typeface="Calibri" panose="020F0502020204030204" pitchFamily="34" charset="0"/>
              </a:rPr>
              <a:t> </a:t>
            </a:r>
            <a:r>
              <a:rPr lang="en-US" sz="1100" spc="-5" dirty="0">
                <a:solidFill>
                  <a:schemeClr val="tx1"/>
                </a:solidFill>
                <a:effectLst/>
                <a:latin typeface="Calibri" panose="020F0502020204030204" pitchFamily="34" charset="0"/>
                <a:ea typeface="Verdana" panose="020B0604030504040204" pitchFamily="34" charset="0"/>
                <a:cs typeface="Calibri" panose="020F0502020204030204" pitchFamily="34" charset="0"/>
              </a:rPr>
              <a:t>m</a:t>
            </a:r>
            <a:r>
              <a:rPr lang="el-GR" sz="1100" spc="-5" dirty="0">
                <a:solidFill>
                  <a:schemeClr val="tx1"/>
                </a:solidFill>
                <a:effectLst/>
                <a:latin typeface="Calibri" panose="020F0502020204030204" pitchFamily="34" charset="0"/>
                <a:ea typeface="Verdana" panose="020B0604030504040204" pitchFamily="34" charset="0"/>
                <a:cs typeface="Calibri" panose="020F0502020204030204" pitchFamily="34" charset="0"/>
              </a:rPr>
              <a:t>²)</a:t>
            </a:r>
            <a:r>
              <a:rPr lang="el-GR" sz="1100" dirty="0">
                <a:solidFill>
                  <a:schemeClr val="tx1"/>
                </a:solidFill>
                <a:effectLst/>
                <a:latin typeface="Calibri" panose="020F0502020204030204" pitchFamily="34" charset="0"/>
                <a:ea typeface="Verdana" panose="020B0604030504040204" pitchFamily="34" charset="0"/>
                <a:cs typeface="Calibri" panose="020F0502020204030204" pitchFamily="34" charset="0"/>
              </a:rPr>
              <a:t> </a:t>
            </a:r>
            <a:r>
              <a:rPr lang="el-GR" sz="1100" spc="-5" dirty="0">
                <a:solidFill>
                  <a:schemeClr val="tx1"/>
                </a:solidFill>
                <a:effectLst/>
                <a:latin typeface="Calibri" panose="020F0502020204030204" pitchFamily="34" charset="0"/>
                <a:ea typeface="Verdana" panose="020B0604030504040204" pitchFamily="34" charset="0"/>
                <a:cs typeface="Calibri" panose="020F0502020204030204" pitchFamily="34" charset="0"/>
              </a:rPr>
              <a:t>περίπου.</a:t>
            </a:r>
            <a:endParaRPr lang="el-GR" sz="1050" dirty="0">
              <a:solidFill>
                <a:schemeClr val="tx1"/>
              </a:solidFill>
              <a:effectLst/>
              <a:latin typeface="Calibri" panose="020F0502020204030204" pitchFamily="34" charset="0"/>
              <a:ea typeface="Calibri" panose="020F0502020204030204" pitchFamily="34" charset="0"/>
            </a:endParaRPr>
          </a:p>
          <a:p>
            <a:pPr marR="167005" algn="just">
              <a:lnSpc>
                <a:spcPct val="115000"/>
              </a:lnSpc>
              <a:spcBef>
                <a:spcPts val="305"/>
              </a:spcBef>
            </a:pPr>
            <a:r>
              <a:rPr lang="el-GR" sz="1100" dirty="0">
                <a:solidFill>
                  <a:schemeClr val="tx1"/>
                </a:solidFill>
                <a:latin typeface="Calibri" panose="020F0502020204030204" pitchFamily="34" charset="0"/>
                <a:ea typeface="Verdana" panose="020B0604030504040204" pitchFamily="34" charset="0"/>
                <a:cs typeface="Calibri" panose="020F0502020204030204" pitchFamily="34" charset="0"/>
              </a:rPr>
              <a:t>Η τελική επιφάνεια του γηπέδου θα αποτελείται από συνθετικό χλοοτάπητα με ύψος πέλους ≥ 14,25 </a:t>
            </a:r>
            <a:r>
              <a:rPr lang="en-US" sz="1100" dirty="0">
                <a:solidFill>
                  <a:schemeClr val="tx1"/>
                </a:solidFill>
                <a:latin typeface="Calibri" panose="020F0502020204030204" pitchFamily="34" charset="0"/>
                <a:ea typeface="Verdana" panose="020B0604030504040204" pitchFamily="34" charset="0"/>
                <a:cs typeface="Calibri" panose="020F0502020204030204" pitchFamily="34" charset="0"/>
              </a:rPr>
              <a:t>mm</a:t>
            </a:r>
            <a:r>
              <a:rPr lang="el-GR" sz="1100" dirty="0">
                <a:solidFill>
                  <a:schemeClr val="tx1"/>
                </a:solidFill>
                <a:latin typeface="Calibri" panose="020F0502020204030204" pitchFamily="34" charset="0"/>
                <a:ea typeface="Verdana" panose="020B0604030504040204" pitchFamily="34" charset="0"/>
                <a:cs typeface="Calibri" panose="020F0502020204030204" pitchFamily="34" charset="0"/>
              </a:rPr>
              <a:t>. Το προϊόν θα πρέπει να είναι πιστοποιημένο κατά ITF (International </a:t>
            </a:r>
            <a:r>
              <a:rPr lang="el-GR" sz="1100" dirty="0" err="1">
                <a:solidFill>
                  <a:schemeClr val="tx1"/>
                </a:solidFill>
                <a:latin typeface="Calibri" panose="020F0502020204030204" pitchFamily="34" charset="0"/>
                <a:ea typeface="Verdana" panose="020B0604030504040204" pitchFamily="34" charset="0"/>
                <a:cs typeface="Calibri" panose="020F0502020204030204" pitchFamily="34" charset="0"/>
              </a:rPr>
              <a:t>Ten</a:t>
            </a:r>
            <a:r>
              <a:rPr lang="en-US" sz="1100" dirty="0">
                <a:solidFill>
                  <a:schemeClr val="tx1"/>
                </a:solidFill>
                <a:latin typeface="Calibri" panose="020F0502020204030204" pitchFamily="34" charset="0"/>
                <a:ea typeface="Verdana" panose="020B0604030504040204" pitchFamily="34" charset="0"/>
                <a:cs typeface="Calibri" panose="020F0502020204030204" pitchFamily="34" charset="0"/>
              </a:rPr>
              <a:t>n</a:t>
            </a:r>
            <a:r>
              <a:rPr lang="el-GR" sz="1100" dirty="0" err="1">
                <a:solidFill>
                  <a:schemeClr val="tx1"/>
                </a:solidFill>
                <a:latin typeface="Calibri" panose="020F0502020204030204" pitchFamily="34" charset="0"/>
                <a:ea typeface="Verdana" panose="020B0604030504040204" pitchFamily="34" charset="0"/>
                <a:cs typeface="Calibri" panose="020F0502020204030204" pitchFamily="34" charset="0"/>
              </a:rPr>
              <a:t>is</a:t>
            </a:r>
            <a:r>
              <a:rPr lang="el-GR" sz="1100" dirty="0">
                <a:solidFill>
                  <a:schemeClr val="tx1"/>
                </a:solidFill>
                <a:latin typeface="Calibri" panose="020F0502020204030204" pitchFamily="34" charset="0"/>
                <a:ea typeface="Verdana" panose="020B0604030504040204" pitchFamily="34" charset="0"/>
                <a:cs typeface="Calibri" panose="020F0502020204030204" pitchFamily="34" charset="0"/>
              </a:rPr>
              <a:t> </a:t>
            </a:r>
            <a:r>
              <a:rPr lang="en-US" sz="1100" dirty="0">
                <a:solidFill>
                  <a:schemeClr val="tx1"/>
                </a:solidFill>
                <a:latin typeface="Calibri" panose="020F0502020204030204" pitchFamily="34" charset="0"/>
                <a:ea typeface="Verdana" panose="020B0604030504040204" pitchFamily="34" charset="0"/>
                <a:cs typeface="Calibri" panose="020F0502020204030204" pitchFamily="34" charset="0"/>
              </a:rPr>
              <a:t>F</a:t>
            </a:r>
            <a:r>
              <a:rPr lang="el-GR" sz="1100" dirty="0" err="1">
                <a:solidFill>
                  <a:schemeClr val="tx1"/>
                </a:solidFill>
                <a:latin typeface="Calibri" panose="020F0502020204030204" pitchFamily="34" charset="0"/>
                <a:ea typeface="Verdana" panose="020B0604030504040204" pitchFamily="34" charset="0"/>
                <a:cs typeface="Calibri" panose="020F0502020204030204" pitchFamily="34" charset="0"/>
              </a:rPr>
              <a:t>ederation</a:t>
            </a:r>
            <a:r>
              <a:rPr lang="el-GR" sz="1100" dirty="0">
                <a:solidFill>
                  <a:schemeClr val="tx1"/>
                </a:solidFill>
                <a:latin typeface="Calibri" panose="020F0502020204030204" pitchFamily="34" charset="0"/>
                <a:ea typeface="Verdana" panose="020B0604030504040204" pitchFamily="34" charset="0"/>
                <a:cs typeface="Calibri" panose="020F0502020204030204" pitchFamily="34" charset="0"/>
              </a:rPr>
              <a:t>).  </a:t>
            </a:r>
          </a:p>
          <a:p>
            <a:pPr marR="167005" algn="just">
              <a:lnSpc>
                <a:spcPct val="115000"/>
              </a:lnSpc>
              <a:spcBef>
                <a:spcPts val="305"/>
              </a:spcBef>
            </a:pPr>
            <a:r>
              <a:rPr lang="el-GR" sz="1100" dirty="0">
                <a:solidFill>
                  <a:schemeClr val="tx1"/>
                </a:solidFill>
                <a:latin typeface="Calibri" panose="020F0502020204030204" pitchFamily="34" charset="0"/>
                <a:ea typeface="Verdana" panose="020B0604030504040204" pitchFamily="34" charset="0"/>
                <a:cs typeface="Calibri" panose="020F0502020204030204" pitchFamily="34" charset="0"/>
              </a:rPr>
              <a:t>Η τελική επιφάνεια του γηπέδου θα αποτελείται από τάπητα συνθετικό τάπητα αντισφαίρισης  με ύψος πέλους 15 mm + - 5%</a:t>
            </a:r>
          </a:p>
          <a:p>
            <a:pPr marR="65405" algn="just">
              <a:lnSpc>
                <a:spcPct val="115000"/>
              </a:lnSpc>
              <a:buSzPts val="1200"/>
            </a:pPr>
            <a:endParaRPr lang="el-GR" dirty="0">
              <a:solidFill>
                <a:schemeClr val="tx1"/>
              </a:solidFill>
            </a:endParaRPr>
          </a:p>
        </p:txBody>
      </p:sp>
    </p:spTree>
    <p:extLst>
      <p:ext uri="{BB962C8B-B14F-4D97-AF65-F5344CB8AC3E}">
        <p14:creationId xmlns:p14="http://schemas.microsoft.com/office/powerpoint/2010/main" val="348073645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1AC1387-72FC-69EF-8A12-BAC116AA7F08}"/>
            </a:ext>
          </a:extLst>
        </p:cNvPr>
        <p:cNvGrpSpPr/>
        <p:nvPr/>
      </p:nvGrpSpPr>
      <p:grpSpPr>
        <a:xfrm>
          <a:off x="0" y="0"/>
          <a:ext cx="0" cy="0"/>
          <a:chOff x="0" y="0"/>
          <a:chExt cx="0" cy="0"/>
        </a:xfrm>
      </p:grpSpPr>
      <p:sp>
        <p:nvSpPr>
          <p:cNvPr id="2" name="Τίτλος 1">
            <a:extLst>
              <a:ext uri="{FF2B5EF4-FFF2-40B4-BE49-F238E27FC236}">
                <a16:creationId xmlns:a16="http://schemas.microsoft.com/office/drawing/2014/main" id="{D4B21631-F602-BAFB-6212-39617234A1CB}"/>
              </a:ext>
            </a:extLst>
          </p:cNvPr>
          <p:cNvSpPr>
            <a:spLocks noGrp="1"/>
          </p:cNvSpPr>
          <p:nvPr>
            <p:ph type="title"/>
          </p:nvPr>
        </p:nvSpPr>
        <p:spPr>
          <a:xfrm>
            <a:off x="1187116" y="0"/>
            <a:ext cx="9962147" cy="1077229"/>
          </a:xfrm>
        </p:spPr>
        <p:txBody>
          <a:bodyPr>
            <a:normAutofit fontScale="90000"/>
          </a:bodyPr>
          <a:lstStyle/>
          <a:p>
            <a:pPr algn="ctr"/>
            <a:r>
              <a:rPr lang="el-GR" dirty="0"/>
              <a:t>«ΑΠΟΠΕΡΑΤΩΣΗ ΠΑΡΑΚΑΜΨΗΣ ΑΓ. ΠΑΡΑΣΚΕΥΗΣ»</a:t>
            </a:r>
          </a:p>
        </p:txBody>
      </p:sp>
      <p:sp>
        <p:nvSpPr>
          <p:cNvPr id="3" name="Θέση περιεχομένου 2">
            <a:extLst>
              <a:ext uri="{FF2B5EF4-FFF2-40B4-BE49-F238E27FC236}">
                <a16:creationId xmlns:a16="http://schemas.microsoft.com/office/drawing/2014/main" id="{BDA0BF4B-A3B1-4D6A-E72A-C4FD695B7A5A}"/>
              </a:ext>
            </a:extLst>
          </p:cNvPr>
          <p:cNvSpPr>
            <a:spLocks noGrp="1"/>
          </p:cNvSpPr>
          <p:nvPr>
            <p:ph idx="1"/>
          </p:nvPr>
        </p:nvSpPr>
        <p:spPr>
          <a:xfrm>
            <a:off x="1187116" y="1077229"/>
            <a:ext cx="9962147" cy="5644413"/>
          </a:xfrm>
        </p:spPr>
        <p:txBody>
          <a:bodyPr>
            <a:normAutofit/>
          </a:bodyPr>
          <a:lstStyle/>
          <a:p>
            <a:pPr marL="0" indent="0">
              <a:buNone/>
            </a:pPr>
            <a:r>
              <a:rPr lang="el-GR" sz="1100" b="1" dirty="0">
                <a:solidFill>
                  <a:schemeClr val="tx1"/>
                </a:solidFill>
              </a:rPr>
              <a:t>Μεταξύ</a:t>
            </a:r>
            <a:r>
              <a:rPr lang="el-GR" sz="1100" dirty="0">
                <a:solidFill>
                  <a:schemeClr val="tx1"/>
                </a:solidFill>
              </a:rPr>
              <a:t> των Αναθετουσών Αρχών:</a:t>
            </a:r>
          </a:p>
          <a:p>
            <a:pPr algn="ctr">
              <a:lnSpc>
                <a:spcPct val="110000"/>
              </a:lnSpc>
              <a:buNone/>
            </a:pPr>
            <a:r>
              <a:rPr lang="el-GR" sz="1100" b="1" u="sng" dirty="0">
                <a:solidFill>
                  <a:schemeClr val="tx1"/>
                </a:solidFill>
                <a:latin typeface="Calibri" panose="020F0502020204030204" pitchFamily="34" charset="0"/>
                <a:ea typeface="Calibri" panose="020F0502020204030204" pitchFamily="34" charset="0"/>
              </a:rPr>
              <a:t>Της Περιφέρειας Βορείου Αιγαίου </a:t>
            </a:r>
          </a:p>
          <a:p>
            <a:pPr algn="ctr">
              <a:lnSpc>
                <a:spcPct val="110000"/>
              </a:lnSpc>
              <a:buNone/>
            </a:pPr>
            <a:r>
              <a:rPr lang="el-GR" sz="1100" b="1" u="sng" dirty="0">
                <a:solidFill>
                  <a:schemeClr val="tx1"/>
                </a:solidFill>
                <a:latin typeface="Calibri" panose="020F0502020204030204" pitchFamily="34" charset="0"/>
                <a:ea typeface="Calibri" panose="020F0502020204030204" pitchFamily="34" charset="0"/>
              </a:rPr>
              <a:t>Του Δήμου Δυτικής Λέσβου </a:t>
            </a:r>
          </a:p>
          <a:p>
            <a:pPr algn="ctr">
              <a:lnSpc>
                <a:spcPct val="110000"/>
              </a:lnSpc>
              <a:buNone/>
            </a:pPr>
            <a:r>
              <a:rPr lang="el-GR" sz="1100" dirty="0">
                <a:solidFill>
                  <a:schemeClr val="tx1"/>
                </a:solidFill>
                <a:latin typeface="Calibri" panose="020F0502020204030204" pitchFamily="34" charset="0"/>
                <a:ea typeface="Calibri" panose="020F0502020204030204" pitchFamily="34" charset="0"/>
              </a:rPr>
              <a:t>Και της </a:t>
            </a:r>
            <a:r>
              <a:rPr lang="el-GR" sz="1100" b="1" u="sng" dirty="0">
                <a:solidFill>
                  <a:schemeClr val="tx1"/>
                </a:solidFill>
                <a:latin typeface="Calibri" panose="020F0502020204030204" pitchFamily="34" charset="0"/>
                <a:ea typeface="Calibri" panose="020F0502020204030204" pitchFamily="34" charset="0"/>
              </a:rPr>
              <a:t>Αναπτυξιακής Βορείου Αιγαίου ΑΑΕ/ΟΤΑ</a:t>
            </a:r>
          </a:p>
          <a:p>
            <a:pPr marL="0" indent="0">
              <a:buNone/>
            </a:pPr>
            <a:r>
              <a:rPr lang="el-GR" sz="1100" b="1" dirty="0">
                <a:solidFill>
                  <a:schemeClr val="tx1"/>
                </a:solidFill>
              </a:rPr>
              <a:t>ΠΡΟΥΠΟΛΟΓΙΣΜΟΥ: </a:t>
            </a:r>
            <a:r>
              <a:rPr lang="el-GR" sz="1400" b="1" dirty="0">
                <a:solidFill>
                  <a:schemeClr val="accent3">
                    <a:lumMod val="60000"/>
                    <a:lumOff val="40000"/>
                  </a:schemeClr>
                </a:solidFill>
              </a:rPr>
              <a:t>1.720.000,00 € (με ΦΠΑ: 17%)</a:t>
            </a:r>
          </a:p>
          <a:p>
            <a:pPr marR="65405" algn="just">
              <a:lnSpc>
                <a:spcPct val="115000"/>
              </a:lnSpc>
              <a:buSzPts val="1200"/>
            </a:pPr>
            <a:r>
              <a:rPr lang="el-GR" sz="1100" dirty="0">
                <a:solidFill>
                  <a:schemeClr val="tx1"/>
                </a:solidFill>
                <a:effectLst/>
                <a:latin typeface="Calibri" panose="020F0502020204030204" pitchFamily="34" charset="0"/>
                <a:ea typeface="Times New Roman" panose="02020603050405020304" pitchFamily="18" charset="0"/>
              </a:rPr>
              <a:t>Το έργο αφορά την κατασκευή οδού που αποτελεί συνέχεια του οδικού τμήματος της </a:t>
            </a:r>
            <a:r>
              <a:rPr lang="el-GR" sz="1100" dirty="0" err="1">
                <a:solidFill>
                  <a:schemeClr val="tx1"/>
                </a:solidFill>
                <a:effectLst/>
                <a:latin typeface="Calibri" panose="020F0502020204030204" pitchFamily="34" charset="0"/>
                <a:ea typeface="Times New Roman" panose="02020603050405020304" pitchFamily="18" charset="0"/>
              </a:rPr>
              <a:t>παρακαμπτηρίου</a:t>
            </a:r>
            <a:r>
              <a:rPr lang="el-GR" sz="1100" dirty="0">
                <a:solidFill>
                  <a:schemeClr val="tx1"/>
                </a:solidFill>
                <a:effectLst/>
                <a:latin typeface="Calibri" panose="020F0502020204030204" pitchFamily="34" charset="0"/>
                <a:ea typeface="Times New Roman" panose="02020603050405020304" pitchFamily="18" charset="0"/>
              </a:rPr>
              <a:t> οδού που έχει ήδη κατασκευαστεί, και το οποίο εκκινεί από θέση πλησίον του Γηπέδου της Αγίας Παρασκευής και έχει τέλος στη θέση «Λαιμός». </a:t>
            </a:r>
          </a:p>
          <a:p>
            <a:pPr marR="65405" algn="just">
              <a:lnSpc>
                <a:spcPct val="115000"/>
              </a:lnSpc>
              <a:buSzPts val="1200"/>
            </a:pPr>
            <a:r>
              <a:rPr lang="el-GR" sz="1100" dirty="0">
                <a:solidFill>
                  <a:schemeClr val="tx1"/>
                </a:solidFill>
                <a:latin typeface="Calibri" panose="020F0502020204030204" pitchFamily="34" charset="0"/>
              </a:rPr>
              <a:t>Ο υπό μελέτη δρόμος θα ξεκινά από τη θέση «Λαιμός» και θα καταλήξει στην συμβολή του υπό βελτίωση χωματόδρομου με την ασφαλτοστρωμένη Επαρχιακή οδό που συνδέει το πρώην ΔΔ Διαμέρισμα της Αγίας Παρασκευής με το πρώην ΔΔ της </a:t>
            </a:r>
            <a:r>
              <a:rPr lang="el-GR" sz="1100" dirty="0" err="1">
                <a:solidFill>
                  <a:schemeClr val="tx1"/>
                </a:solidFill>
                <a:latin typeface="Calibri" panose="020F0502020204030204" pitchFamily="34" charset="0"/>
              </a:rPr>
              <a:t>Νάπης</a:t>
            </a:r>
            <a:r>
              <a:rPr lang="el-GR" sz="1100" dirty="0">
                <a:solidFill>
                  <a:schemeClr val="tx1"/>
                </a:solidFill>
                <a:latin typeface="Calibri" panose="020F0502020204030204" pitchFamily="34" charset="0"/>
              </a:rPr>
              <a:t>. </a:t>
            </a:r>
          </a:p>
          <a:p>
            <a:pPr marR="65405" algn="just">
              <a:lnSpc>
                <a:spcPct val="115000"/>
              </a:lnSpc>
              <a:buSzPts val="1200"/>
            </a:pPr>
            <a:r>
              <a:rPr lang="el-GR" sz="1100" dirty="0">
                <a:solidFill>
                  <a:schemeClr val="tx1"/>
                </a:solidFill>
                <a:latin typeface="Calibri" panose="020F0502020204030204" pitchFamily="34" charset="0"/>
              </a:rPr>
              <a:t>Το έργο δεν αφορά νέα διάνοιξη αλλά βελτίωση του υπάρχοντος χωματόδρομου που εκκινεί αρχικά με μικρό πλάτος από την θέση «Λαιμός» και ο οποίος στη συνέχεια διαπλατύνεται και καταλήγει στην προαναφερθείσα συμβολή των οδών. </a:t>
            </a:r>
          </a:p>
          <a:p>
            <a:pPr marR="65405" algn="just">
              <a:lnSpc>
                <a:spcPct val="115000"/>
              </a:lnSpc>
              <a:buSzPts val="1200"/>
            </a:pPr>
            <a:r>
              <a:rPr lang="el-GR" sz="1100" dirty="0">
                <a:solidFill>
                  <a:schemeClr val="tx1"/>
                </a:solidFill>
                <a:latin typeface="Calibri" panose="020F0502020204030204" pitchFamily="34" charset="0"/>
              </a:rPr>
              <a:t>Η Δημοτική αυτή οδός θα συνδέσει τον οικισμό της Αγ. Παρασκευής από τη θέση που ολοκληρώθηκε το πρώτο τμήμα της παράκαμψης, με την Επαρχιακή οδό Αγ. Παρασκευή - </a:t>
            </a:r>
            <a:r>
              <a:rPr lang="el-GR" sz="1100" dirty="0" err="1">
                <a:solidFill>
                  <a:schemeClr val="tx1"/>
                </a:solidFill>
                <a:latin typeface="Calibri" panose="020F0502020204030204" pitchFamily="34" charset="0"/>
              </a:rPr>
              <a:t>Νάπη</a:t>
            </a:r>
            <a:r>
              <a:rPr lang="el-GR" sz="1100" dirty="0">
                <a:solidFill>
                  <a:schemeClr val="tx1"/>
                </a:solidFill>
                <a:latin typeface="Calibri" panose="020F0502020204030204" pitchFamily="34" charset="0"/>
              </a:rPr>
              <a:t> – </a:t>
            </a:r>
            <a:r>
              <a:rPr lang="el-GR" sz="1100" dirty="0" err="1">
                <a:solidFill>
                  <a:schemeClr val="tx1"/>
                </a:solidFill>
                <a:latin typeface="Calibri" panose="020F0502020204030204" pitchFamily="34" charset="0"/>
              </a:rPr>
              <a:t>Μανταμάδος</a:t>
            </a:r>
            <a:r>
              <a:rPr lang="el-GR" sz="1100" dirty="0">
                <a:solidFill>
                  <a:schemeClr val="tx1"/>
                </a:solidFill>
                <a:latin typeface="Calibri" panose="020F0502020204030204" pitchFamily="34" charset="0"/>
              </a:rPr>
              <a:t>.</a:t>
            </a:r>
          </a:p>
          <a:p>
            <a:pPr marR="65405" algn="just">
              <a:lnSpc>
                <a:spcPct val="115000"/>
              </a:lnSpc>
              <a:buSzPts val="1200"/>
            </a:pPr>
            <a:r>
              <a:rPr lang="el-GR" sz="1100" dirty="0">
                <a:solidFill>
                  <a:schemeClr val="tx1"/>
                </a:solidFill>
                <a:latin typeface="Calibri" panose="020F0502020204030204" pitchFamily="34" charset="0"/>
              </a:rPr>
              <a:t>Το συνολικό μήκος της προτεινόμενης χάραξης είναι περίπου 1.000 μέτρα.</a:t>
            </a:r>
          </a:p>
          <a:p>
            <a:pPr marR="65405" algn="just">
              <a:lnSpc>
                <a:spcPct val="115000"/>
              </a:lnSpc>
              <a:buSzPts val="1200"/>
            </a:pPr>
            <a:endParaRPr lang="el-GR" dirty="0">
              <a:solidFill>
                <a:schemeClr val="tx1"/>
              </a:solidFill>
            </a:endParaRPr>
          </a:p>
        </p:txBody>
      </p:sp>
    </p:spTree>
    <p:extLst>
      <p:ext uri="{BB962C8B-B14F-4D97-AF65-F5344CB8AC3E}">
        <p14:creationId xmlns:p14="http://schemas.microsoft.com/office/powerpoint/2010/main" val="18702827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DADB501-2438-A40A-124C-801474CF6664}"/>
            </a:ext>
          </a:extLst>
        </p:cNvPr>
        <p:cNvGrpSpPr/>
        <p:nvPr/>
      </p:nvGrpSpPr>
      <p:grpSpPr>
        <a:xfrm>
          <a:off x="0" y="0"/>
          <a:ext cx="0" cy="0"/>
          <a:chOff x="0" y="0"/>
          <a:chExt cx="0" cy="0"/>
        </a:xfrm>
      </p:grpSpPr>
      <p:sp>
        <p:nvSpPr>
          <p:cNvPr id="2" name="Τίτλος 1">
            <a:extLst>
              <a:ext uri="{FF2B5EF4-FFF2-40B4-BE49-F238E27FC236}">
                <a16:creationId xmlns:a16="http://schemas.microsoft.com/office/drawing/2014/main" id="{AAD3A6C4-FFE1-7A33-6395-200CFE26F714}"/>
              </a:ext>
            </a:extLst>
          </p:cNvPr>
          <p:cNvSpPr>
            <a:spLocks noGrp="1"/>
          </p:cNvSpPr>
          <p:nvPr>
            <p:ph type="title"/>
          </p:nvPr>
        </p:nvSpPr>
        <p:spPr>
          <a:xfrm>
            <a:off x="1187116" y="0"/>
            <a:ext cx="9962147" cy="1077229"/>
          </a:xfrm>
        </p:spPr>
        <p:txBody>
          <a:bodyPr>
            <a:normAutofit fontScale="90000"/>
          </a:bodyPr>
          <a:lstStyle/>
          <a:p>
            <a:pPr algn="ctr"/>
            <a:r>
              <a:rPr lang="el-GR" dirty="0"/>
              <a:t>«ΑΠΟΚΑΤΑΣΤΑΣΗ ΖΗΜΙΩΝ ΟΔΟΥ ΕΦΤΑΛΟΥΣ»</a:t>
            </a:r>
          </a:p>
        </p:txBody>
      </p:sp>
      <p:sp>
        <p:nvSpPr>
          <p:cNvPr id="3" name="Θέση περιεχομένου 2">
            <a:extLst>
              <a:ext uri="{FF2B5EF4-FFF2-40B4-BE49-F238E27FC236}">
                <a16:creationId xmlns:a16="http://schemas.microsoft.com/office/drawing/2014/main" id="{521391AD-CCF7-31D7-0835-EE926EBE4C9B}"/>
              </a:ext>
            </a:extLst>
          </p:cNvPr>
          <p:cNvSpPr>
            <a:spLocks noGrp="1"/>
          </p:cNvSpPr>
          <p:nvPr>
            <p:ph idx="1"/>
          </p:nvPr>
        </p:nvSpPr>
        <p:spPr>
          <a:xfrm>
            <a:off x="1187116" y="1077229"/>
            <a:ext cx="9962147" cy="5644413"/>
          </a:xfrm>
        </p:spPr>
        <p:txBody>
          <a:bodyPr/>
          <a:lstStyle/>
          <a:p>
            <a:pPr marL="0" indent="0">
              <a:buNone/>
            </a:pPr>
            <a:r>
              <a:rPr lang="el-GR" sz="1100" b="1" dirty="0">
                <a:solidFill>
                  <a:schemeClr val="tx1"/>
                </a:solidFill>
              </a:rPr>
              <a:t>Μεταξύ</a:t>
            </a:r>
            <a:r>
              <a:rPr lang="el-GR" sz="1100" dirty="0">
                <a:solidFill>
                  <a:schemeClr val="tx1"/>
                </a:solidFill>
              </a:rPr>
              <a:t> των Αναθετουσών Αρχών:</a:t>
            </a:r>
          </a:p>
          <a:p>
            <a:pPr algn="ctr">
              <a:lnSpc>
                <a:spcPct val="110000"/>
              </a:lnSpc>
              <a:buNone/>
            </a:pPr>
            <a:r>
              <a:rPr lang="el-GR" sz="1100" b="1" u="sng" dirty="0">
                <a:solidFill>
                  <a:schemeClr val="tx1"/>
                </a:solidFill>
                <a:latin typeface="Calibri" panose="020F0502020204030204" pitchFamily="34" charset="0"/>
                <a:ea typeface="Calibri" panose="020F0502020204030204" pitchFamily="34" charset="0"/>
              </a:rPr>
              <a:t>Περιφέρεια Βορείου Αιγαίου </a:t>
            </a:r>
            <a:endParaRPr lang="el-GR" sz="1200" dirty="0">
              <a:solidFill>
                <a:schemeClr val="tx1"/>
              </a:solidFill>
              <a:latin typeface="Times New Roman" panose="02020603050405020304" pitchFamily="18" charset="0"/>
              <a:ea typeface="Times New Roman" panose="02020603050405020304" pitchFamily="18" charset="0"/>
            </a:endParaRPr>
          </a:p>
          <a:p>
            <a:pPr algn="ctr">
              <a:lnSpc>
                <a:spcPct val="110000"/>
              </a:lnSpc>
              <a:buNone/>
            </a:pPr>
            <a:r>
              <a:rPr lang="el-GR" sz="1100" b="1" u="sng" dirty="0">
                <a:solidFill>
                  <a:schemeClr val="tx1"/>
                </a:solidFill>
                <a:latin typeface="Calibri" panose="020F0502020204030204" pitchFamily="34" charset="0"/>
                <a:ea typeface="Calibri" panose="020F0502020204030204" pitchFamily="34" charset="0"/>
              </a:rPr>
              <a:t>Δήμος Δυτικής Λέσβου </a:t>
            </a:r>
            <a:endParaRPr lang="el-GR" sz="1200" dirty="0">
              <a:solidFill>
                <a:schemeClr val="tx1"/>
              </a:solidFill>
              <a:latin typeface="Times New Roman" panose="02020603050405020304" pitchFamily="18" charset="0"/>
              <a:ea typeface="Times New Roman" panose="02020603050405020304" pitchFamily="18" charset="0"/>
            </a:endParaRPr>
          </a:p>
          <a:p>
            <a:pPr algn="ctr">
              <a:buNone/>
            </a:pPr>
            <a:r>
              <a:rPr lang="el-GR" sz="1100" dirty="0">
                <a:solidFill>
                  <a:schemeClr val="tx1"/>
                </a:solidFill>
                <a:latin typeface="Calibri" panose="020F0502020204030204" pitchFamily="34" charset="0"/>
                <a:ea typeface="Calibri" panose="020F0502020204030204" pitchFamily="34" charset="0"/>
              </a:rPr>
              <a:t>Και της</a:t>
            </a:r>
            <a:r>
              <a:rPr lang="el-GR" sz="1100" b="1" dirty="0">
                <a:solidFill>
                  <a:schemeClr val="tx1"/>
                </a:solidFill>
                <a:latin typeface="Calibri" panose="020F0502020204030204" pitchFamily="34" charset="0"/>
                <a:ea typeface="Calibri" panose="020F0502020204030204" pitchFamily="34" charset="0"/>
              </a:rPr>
              <a:t> </a:t>
            </a:r>
            <a:r>
              <a:rPr lang="el-GR" sz="1100" b="1" u="sng" dirty="0">
                <a:solidFill>
                  <a:schemeClr val="tx1"/>
                </a:solidFill>
                <a:latin typeface="Calibri" panose="020F0502020204030204" pitchFamily="34" charset="0"/>
                <a:ea typeface="Calibri" panose="020F0502020204030204" pitchFamily="34" charset="0"/>
              </a:rPr>
              <a:t>Αναπτυξιακής Βορείου Αιγαίου ΑΑΕ/ΟΤΑ </a:t>
            </a:r>
          </a:p>
          <a:p>
            <a:pPr marL="0" indent="0">
              <a:buNone/>
            </a:pPr>
            <a:r>
              <a:rPr lang="el-GR" sz="1100" b="1" dirty="0">
                <a:solidFill>
                  <a:schemeClr val="tx1"/>
                </a:solidFill>
              </a:rPr>
              <a:t>ΠΡΟΥΠΟΛΟΓΙΣΜΟΥ: </a:t>
            </a:r>
            <a:r>
              <a:rPr lang="el-GR" sz="1400" b="1" dirty="0">
                <a:solidFill>
                  <a:schemeClr val="accent3">
                    <a:lumMod val="60000"/>
                    <a:lumOff val="40000"/>
                  </a:schemeClr>
                </a:solidFill>
              </a:rPr>
              <a:t>485.000.00 € (με ΦΠΑ: 17%)</a:t>
            </a:r>
          </a:p>
          <a:p>
            <a:pPr marR="65405" algn="just">
              <a:lnSpc>
                <a:spcPct val="115000"/>
              </a:lnSpc>
              <a:buSzPts val="1200"/>
            </a:pPr>
            <a:r>
              <a:rPr lang="el-GR" sz="1100" dirty="0">
                <a:solidFill>
                  <a:schemeClr val="tx1"/>
                </a:solidFill>
                <a:effectLst/>
                <a:latin typeface="Calibri" panose="020F0502020204030204" pitchFamily="34" charset="0"/>
                <a:ea typeface="Times New Roman" panose="02020603050405020304" pitchFamily="18" charset="0"/>
              </a:rPr>
              <a:t>Αποκατάσταση ζημιών της παραλιακής οδού </a:t>
            </a:r>
            <a:r>
              <a:rPr lang="el-GR" sz="1100" dirty="0" err="1">
                <a:solidFill>
                  <a:schemeClr val="tx1"/>
                </a:solidFill>
                <a:effectLst/>
                <a:latin typeface="Calibri" panose="020F0502020204030204" pitchFamily="34" charset="0"/>
                <a:ea typeface="Times New Roman" panose="02020603050405020304" pitchFamily="18" charset="0"/>
              </a:rPr>
              <a:t>Εφταλούς</a:t>
            </a:r>
            <a:r>
              <a:rPr lang="el-GR" sz="1100" dirty="0">
                <a:solidFill>
                  <a:schemeClr val="tx1"/>
                </a:solidFill>
                <a:effectLst/>
                <a:latin typeface="Calibri" panose="020F0502020204030204" pitchFamily="34" charset="0"/>
                <a:ea typeface="Times New Roman" panose="02020603050405020304" pitchFamily="18" charset="0"/>
              </a:rPr>
              <a:t> λόγω κυματισμού και βόρειων ανέμων.</a:t>
            </a:r>
          </a:p>
          <a:p>
            <a:pPr marR="65405" algn="just">
              <a:lnSpc>
                <a:spcPct val="115000"/>
              </a:lnSpc>
              <a:buSzPts val="1200"/>
            </a:pPr>
            <a:r>
              <a:rPr lang="el-GR" sz="1100" dirty="0">
                <a:solidFill>
                  <a:schemeClr val="tx1"/>
                </a:solidFill>
                <a:effectLst/>
                <a:latin typeface="Calibri" panose="020F0502020204030204" pitchFamily="34" charset="0"/>
                <a:ea typeface="Times New Roman" panose="02020603050405020304" pitchFamily="18" charset="0"/>
              </a:rPr>
              <a:t>Υποσκαφή θεμελίωσης και καθίζηση οδοστρώματος έως 3 m πλάτος και 120 m μήκος.</a:t>
            </a:r>
          </a:p>
          <a:p>
            <a:pPr marR="65405" algn="just">
              <a:lnSpc>
                <a:spcPct val="115000"/>
              </a:lnSpc>
              <a:buSzPts val="1200"/>
            </a:pPr>
            <a:r>
              <a:rPr lang="el-GR" sz="1100" dirty="0">
                <a:solidFill>
                  <a:schemeClr val="tx1"/>
                </a:solidFill>
                <a:effectLst/>
                <a:latin typeface="Calibri" panose="020F0502020204030204" pitchFamily="34" charset="0"/>
                <a:ea typeface="Times New Roman" panose="02020603050405020304" pitchFamily="18" charset="0"/>
              </a:rPr>
              <a:t>Εκσκαφή εσωτερικά του τοιχίου έως 3 m πλάτος και 3 m ύψος, ανάλογα με τις συνθήκες.</a:t>
            </a:r>
          </a:p>
          <a:p>
            <a:pPr marR="65405" algn="just">
              <a:lnSpc>
                <a:spcPct val="115000"/>
              </a:lnSpc>
              <a:buSzPts val="1200"/>
            </a:pPr>
            <a:r>
              <a:rPr lang="el-GR" sz="1100" dirty="0" err="1">
                <a:solidFill>
                  <a:schemeClr val="tx1"/>
                </a:solidFill>
                <a:effectLst/>
                <a:latin typeface="Calibri" panose="020F0502020204030204" pitchFamily="34" charset="0"/>
                <a:ea typeface="Times New Roman" panose="02020603050405020304" pitchFamily="18" charset="0"/>
              </a:rPr>
              <a:t>Υποθεμελίωση</a:t>
            </a:r>
            <a:r>
              <a:rPr lang="el-GR" sz="1100" dirty="0">
                <a:solidFill>
                  <a:schemeClr val="tx1"/>
                </a:solidFill>
                <a:effectLst/>
                <a:latin typeface="Calibri" panose="020F0502020204030204" pitchFamily="34" charset="0"/>
                <a:ea typeface="Times New Roman" panose="02020603050405020304" pitchFamily="18" charset="0"/>
              </a:rPr>
              <a:t> τοιχίου και ενίσχυση βάσης δρόμου για προστασία από διάβρωση.</a:t>
            </a:r>
          </a:p>
          <a:p>
            <a:pPr marR="65405" algn="just">
              <a:lnSpc>
                <a:spcPct val="115000"/>
              </a:lnSpc>
              <a:buSzPts val="1200"/>
            </a:pPr>
            <a:r>
              <a:rPr lang="el-GR" sz="1100" dirty="0">
                <a:solidFill>
                  <a:schemeClr val="tx1"/>
                </a:solidFill>
                <a:effectLst/>
                <a:latin typeface="Calibri" panose="020F0502020204030204" pitchFamily="34" charset="0"/>
                <a:ea typeface="Times New Roman" panose="02020603050405020304" pitchFamily="18" charset="0"/>
              </a:rPr>
              <a:t>Κατασκευή </a:t>
            </a:r>
            <a:r>
              <a:rPr lang="el-GR" sz="1100" dirty="0" err="1">
                <a:solidFill>
                  <a:schemeClr val="tx1"/>
                </a:solidFill>
                <a:effectLst/>
                <a:latin typeface="Calibri" panose="020F0502020204030204" pitchFamily="34" charset="0"/>
                <a:ea typeface="Times New Roman" panose="02020603050405020304" pitchFamily="18" charset="0"/>
              </a:rPr>
              <a:t>λιθόδεματος</a:t>
            </a:r>
            <a:r>
              <a:rPr lang="el-GR" sz="1100" dirty="0">
                <a:solidFill>
                  <a:schemeClr val="tx1"/>
                </a:solidFill>
                <a:effectLst/>
                <a:latin typeface="Calibri" panose="020F0502020204030204" pitchFamily="34" charset="0"/>
                <a:ea typeface="Times New Roman" panose="02020603050405020304" pitchFamily="18" charset="0"/>
              </a:rPr>
              <a:t> και πλήρης αποκατάσταση </a:t>
            </a:r>
            <a:r>
              <a:rPr lang="el-GR" sz="1100" dirty="0" err="1">
                <a:solidFill>
                  <a:schemeClr val="tx1"/>
                </a:solidFill>
                <a:effectLst/>
                <a:latin typeface="Calibri" panose="020F0502020204030204" pitchFamily="34" charset="0"/>
                <a:ea typeface="Times New Roman" panose="02020603050405020304" pitchFamily="18" charset="0"/>
              </a:rPr>
              <a:t>οδοστρωσίας</a:t>
            </a:r>
            <a:r>
              <a:rPr lang="el-GR" sz="1100" dirty="0">
                <a:solidFill>
                  <a:schemeClr val="tx1"/>
                </a:solidFill>
                <a:effectLst/>
                <a:latin typeface="Calibri" panose="020F0502020204030204" pitchFamily="34" charset="0"/>
                <a:ea typeface="Times New Roman" panose="02020603050405020304" pitchFamily="18" charset="0"/>
              </a:rPr>
              <a:t> και ασφαλτόστρωσης.</a:t>
            </a:r>
          </a:p>
          <a:p>
            <a:pPr marR="65405" algn="just">
              <a:lnSpc>
                <a:spcPct val="115000"/>
              </a:lnSpc>
              <a:buSzPts val="1200"/>
            </a:pPr>
            <a:r>
              <a:rPr lang="el-GR" sz="1100" dirty="0">
                <a:solidFill>
                  <a:schemeClr val="tx1"/>
                </a:solidFill>
                <a:effectLst/>
                <a:latin typeface="Calibri" panose="020F0502020204030204" pitchFamily="34" charset="0"/>
                <a:ea typeface="Times New Roman" panose="02020603050405020304" pitchFamily="18" charset="0"/>
              </a:rPr>
              <a:t>Επανατοποθέτηση ιδιωτικών παροχετεύσεων όμβριων.</a:t>
            </a:r>
          </a:p>
          <a:p>
            <a:pPr marR="65405" algn="just">
              <a:lnSpc>
                <a:spcPct val="115000"/>
              </a:lnSpc>
              <a:buSzPts val="1200"/>
            </a:pPr>
            <a:r>
              <a:rPr lang="el-GR" sz="1100" dirty="0">
                <a:solidFill>
                  <a:schemeClr val="tx1"/>
                </a:solidFill>
                <a:effectLst/>
                <a:latin typeface="Calibri" panose="020F0502020204030204" pitchFamily="34" charset="0"/>
                <a:ea typeface="Times New Roman" panose="02020603050405020304" pitchFamily="18" charset="0"/>
              </a:rPr>
              <a:t>Εξωτερική εκσκαφή, καθαρισμός φερτών και τοποθέτηση νέων ογκόλιθων προστασίας 0,2–1,5 t.</a:t>
            </a:r>
          </a:p>
          <a:p>
            <a:pPr marR="65405" algn="just">
              <a:lnSpc>
                <a:spcPct val="115000"/>
              </a:lnSpc>
              <a:buSzPts val="1200"/>
            </a:pPr>
            <a:r>
              <a:rPr lang="el-GR" sz="1100" dirty="0">
                <a:solidFill>
                  <a:schemeClr val="tx1"/>
                </a:solidFill>
                <a:effectLst/>
                <a:latin typeface="Calibri" panose="020F0502020204030204" pitchFamily="34" charset="0"/>
                <a:ea typeface="Times New Roman" panose="02020603050405020304" pitchFamily="18" charset="0"/>
              </a:rPr>
              <a:t>Τμηματική εκτέλεση εργασιών λόγω κινδύνου ανατροπής τοιχίου και εξασφάλισης κυκλοφορίας.</a:t>
            </a:r>
            <a:endParaRPr lang="el-GR" dirty="0">
              <a:solidFill>
                <a:schemeClr val="tx1"/>
              </a:solidFill>
            </a:endParaRPr>
          </a:p>
        </p:txBody>
      </p:sp>
    </p:spTree>
    <p:extLst>
      <p:ext uri="{BB962C8B-B14F-4D97-AF65-F5344CB8AC3E}">
        <p14:creationId xmlns:p14="http://schemas.microsoft.com/office/powerpoint/2010/main" val="294353330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2C6BC7B-C682-24BF-CDFF-F1E14768DA79}"/>
            </a:ext>
          </a:extLst>
        </p:cNvPr>
        <p:cNvGrpSpPr/>
        <p:nvPr/>
      </p:nvGrpSpPr>
      <p:grpSpPr>
        <a:xfrm>
          <a:off x="0" y="0"/>
          <a:ext cx="0" cy="0"/>
          <a:chOff x="0" y="0"/>
          <a:chExt cx="0" cy="0"/>
        </a:xfrm>
      </p:grpSpPr>
      <p:sp>
        <p:nvSpPr>
          <p:cNvPr id="2" name="Τίτλος 1">
            <a:extLst>
              <a:ext uri="{FF2B5EF4-FFF2-40B4-BE49-F238E27FC236}">
                <a16:creationId xmlns:a16="http://schemas.microsoft.com/office/drawing/2014/main" id="{565819FC-FCC8-F1BA-D780-1C964C6261E9}"/>
              </a:ext>
            </a:extLst>
          </p:cNvPr>
          <p:cNvSpPr>
            <a:spLocks noGrp="1"/>
          </p:cNvSpPr>
          <p:nvPr>
            <p:ph type="title"/>
          </p:nvPr>
        </p:nvSpPr>
        <p:spPr>
          <a:xfrm>
            <a:off x="1114926" y="331694"/>
            <a:ext cx="9962147" cy="1077229"/>
          </a:xfrm>
        </p:spPr>
        <p:txBody>
          <a:bodyPr>
            <a:normAutofit fontScale="90000"/>
          </a:bodyPr>
          <a:lstStyle/>
          <a:p>
            <a:pPr algn="ctr"/>
            <a:br>
              <a:rPr lang="el-GR" dirty="0"/>
            </a:br>
            <a:r>
              <a:rPr lang="el-GR" dirty="0"/>
              <a:t>«ΑΠΟΚΑΤΑΣΤΑΣΗ ΒΡΑΧΟΠΤΩΣΕΩΝ ΓΙΑ ΟΔΙΚΗ ΑΣΦΑΛΕΙΑ ΣΤΟ ΟΔΙΚΟ ΔΙΚΤΥΟ ΤΗΣ Π.Ε. ΛΕΣΒΟΥ ΑΠΟ ΤΗΝ ΠΕΡΙΦΕΡΕΙΑ ΒΟΡΕΙΟΥ ΑΙΓΑΙΟΥ»</a:t>
            </a:r>
          </a:p>
        </p:txBody>
      </p:sp>
      <p:sp>
        <p:nvSpPr>
          <p:cNvPr id="3" name="Θέση περιεχομένου 2">
            <a:extLst>
              <a:ext uri="{FF2B5EF4-FFF2-40B4-BE49-F238E27FC236}">
                <a16:creationId xmlns:a16="http://schemas.microsoft.com/office/drawing/2014/main" id="{52E00866-F70D-CF18-8847-48C3743904CE}"/>
              </a:ext>
            </a:extLst>
          </p:cNvPr>
          <p:cNvSpPr>
            <a:spLocks noGrp="1"/>
          </p:cNvSpPr>
          <p:nvPr>
            <p:ph idx="1"/>
          </p:nvPr>
        </p:nvSpPr>
        <p:spPr>
          <a:xfrm>
            <a:off x="1187116" y="1077229"/>
            <a:ext cx="9962147" cy="5644413"/>
          </a:xfrm>
        </p:spPr>
        <p:txBody>
          <a:bodyPr>
            <a:normAutofit/>
          </a:bodyPr>
          <a:lstStyle/>
          <a:p>
            <a:pPr marL="0" indent="0">
              <a:buNone/>
            </a:pPr>
            <a:r>
              <a:rPr lang="el-GR" sz="1100" dirty="0">
                <a:solidFill>
                  <a:schemeClr val="tx1"/>
                </a:solidFill>
              </a:rPr>
              <a:t>Φορέας Χρηματοδότησης του Έργου: 				</a:t>
            </a:r>
            <a:r>
              <a:rPr lang="el-GR" sz="1100" b="1" u="sng" dirty="0">
                <a:solidFill>
                  <a:schemeClr val="tx1"/>
                </a:solidFill>
              </a:rPr>
              <a:t>ΥΠΟΥΡΓΕΙΟ ΕΣΩΤΕΡΙΚΩΝ ΔΙΕΥΘΥΝΣΗ ΟΙΚΟΝΟΜΙΚΗΣ &amp; ΑΝΑΠΤΥΞΙΑΚΗΣ ΠΟΛΙΤΙΚΗΣ </a:t>
            </a:r>
          </a:p>
          <a:p>
            <a:pPr marL="0" indent="0">
              <a:buNone/>
            </a:pPr>
            <a:r>
              <a:rPr lang="el-GR" sz="1100" dirty="0">
                <a:solidFill>
                  <a:schemeClr val="tx1"/>
                </a:solidFill>
              </a:rPr>
              <a:t>Εργοδότης ή Κύριος του Έργου: 					</a:t>
            </a:r>
            <a:r>
              <a:rPr lang="el-GR" sz="1100" b="1" u="sng" dirty="0">
                <a:solidFill>
                  <a:schemeClr val="tx1"/>
                </a:solidFill>
              </a:rPr>
              <a:t>ΠΕΡΙΦΕΡΕΙΑ ΒΟΡΕΙΟΥ ΑΙΓΑΙΟΥ </a:t>
            </a:r>
          </a:p>
          <a:p>
            <a:pPr marL="0" indent="0">
              <a:buNone/>
            </a:pPr>
            <a:r>
              <a:rPr lang="el-GR" sz="1100" dirty="0">
                <a:solidFill>
                  <a:schemeClr val="tx1"/>
                </a:solidFill>
              </a:rPr>
              <a:t>Αναθέτουσα Αρχή - Φορέας υλοποίησης του έργου: 		</a:t>
            </a:r>
            <a:r>
              <a:rPr lang="el-GR" sz="1100" b="1" u="sng" dirty="0">
                <a:solidFill>
                  <a:schemeClr val="tx1"/>
                </a:solidFill>
              </a:rPr>
              <a:t>ΑΝΑΠΤΥΞΙΑΚΗΣ ΒΟΡΕΙΟΥ ΑΙΓΑΙΟΥ ΑΑΕ/ΟΤΑ</a:t>
            </a:r>
          </a:p>
          <a:p>
            <a:pPr marL="0" indent="0">
              <a:buNone/>
            </a:pPr>
            <a:r>
              <a:rPr lang="el-GR" sz="1100" b="1" dirty="0">
                <a:solidFill>
                  <a:schemeClr val="tx1"/>
                </a:solidFill>
              </a:rPr>
              <a:t>ΠΡΟΥΠΟΛΟΓΙΣΜΟΥ: </a:t>
            </a:r>
            <a:r>
              <a:rPr lang="el-GR" sz="1400" b="1" dirty="0">
                <a:solidFill>
                  <a:schemeClr val="accent3">
                    <a:lumMod val="60000"/>
                    <a:lumOff val="40000"/>
                  </a:schemeClr>
                </a:solidFill>
              </a:rPr>
              <a:t>500.000,00 € (με ΦΠΑ: 17%)</a:t>
            </a:r>
          </a:p>
          <a:p>
            <a:pPr marR="65405"/>
            <a:r>
              <a:rPr lang="el-GR" sz="1100" dirty="0">
                <a:solidFill>
                  <a:schemeClr val="tx1"/>
                </a:solidFill>
              </a:rPr>
              <a:t>Επείγουσες εργασίες στα πρανή για αποτροπή καταπτώσεων και εξασφάλιση διέλευσης στις Επαρχιακές Οδούς </a:t>
            </a:r>
            <a:r>
              <a:rPr lang="el-GR" sz="1050" dirty="0">
                <a:solidFill>
                  <a:schemeClr val="tx1"/>
                </a:solidFill>
              </a:rPr>
              <a:t>Ε.Ο. Μήθυμνας – Αργένου –</a:t>
            </a:r>
            <a:r>
              <a:rPr lang="el-GR" sz="1050" dirty="0" err="1">
                <a:solidFill>
                  <a:schemeClr val="tx1"/>
                </a:solidFill>
              </a:rPr>
              <a:t>Συκαμίας</a:t>
            </a:r>
            <a:r>
              <a:rPr lang="el-GR" sz="1050" dirty="0">
                <a:solidFill>
                  <a:schemeClr val="tx1"/>
                </a:solidFill>
              </a:rPr>
              <a:t>- Κλειούς και 8η ΕΟ Κάπης- </a:t>
            </a:r>
            <a:r>
              <a:rPr lang="el-GR" sz="1050" dirty="0" err="1">
                <a:solidFill>
                  <a:schemeClr val="tx1"/>
                </a:solidFill>
              </a:rPr>
              <a:t>Πελόπης</a:t>
            </a:r>
            <a:r>
              <a:rPr lang="el-GR" sz="1050" dirty="0">
                <a:solidFill>
                  <a:schemeClr val="tx1"/>
                </a:solidFill>
              </a:rPr>
              <a:t>- Στύψης.</a:t>
            </a:r>
          </a:p>
          <a:p>
            <a:pPr marR="65405"/>
            <a:r>
              <a:rPr lang="el-GR" sz="1100" dirty="0">
                <a:solidFill>
                  <a:schemeClr val="tx1"/>
                </a:solidFill>
              </a:rPr>
              <a:t>Αντιμετώπιση αποκολλήσεων βραχωδών τμημάτων λόγω πρόσφατης σεισμικής δραστηριότητας και έντονων βροχοπτώσεων.</a:t>
            </a:r>
          </a:p>
          <a:p>
            <a:pPr marR="65405"/>
            <a:r>
              <a:rPr lang="el-GR" sz="1100" dirty="0">
                <a:solidFill>
                  <a:schemeClr val="tx1"/>
                </a:solidFill>
              </a:rPr>
              <a:t>Αποκατάσταση ζημιών στο επαρχιακό δίκτυο και ενίσχυση οδικής ασφάλειας από κινδύνους </a:t>
            </a:r>
            <a:r>
              <a:rPr lang="el-GR" sz="1100" dirty="0" err="1">
                <a:solidFill>
                  <a:schemeClr val="tx1"/>
                </a:solidFill>
              </a:rPr>
              <a:t>βραχοπτώσεων</a:t>
            </a:r>
            <a:r>
              <a:rPr lang="el-GR" sz="1100" dirty="0">
                <a:solidFill>
                  <a:schemeClr val="tx1"/>
                </a:solidFill>
              </a:rPr>
              <a:t> κατά τα έντονα καιρικά φαινόμενα.</a:t>
            </a:r>
          </a:p>
          <a:p>
            <a:pPr marR="65405"/>
            <a:r>
              <a:rPr lang="el-GR" sz="1100" dirty="0">
                <a:solidFill>
                  <a:schemeClr val="tx1"/>
                </a:solidFill>
              </a:rPr>
              <a:t>Καθαρισμός πρανών, τάφρων και επιφανειών πριν τις επεμβάσεις, καθώς και μέριμνα για επανατοποθέτηση φωτισμού και σήμανσης.</a:t>
            </a:r>
          </a:p>
          <a:p>
            <a:pPr marR="65405"/>
            <a:r>
              <a:rPr lang="el-GR" sz="1100" dirty="0">
                <a:solidFill>
                  <a:schemeClr val="tx1"/>
                </a:solidFill>
              </a:rPr>
              <a:t>Απομάκρυνση ή ελεγχόμενος διαμελισμός επικίνδυνων βράχων που απειλούν με πτώση.</a:t>
            </a:r>
          </a:p>
          <a:p>
            <a:pPr marR="65405"/>
            <a:r>
              <a:rPr lang="el-GR" sz="1100" dirty="0">
                <a:solidFill>
                  <a:schemeClr val="tx1"/>
                </a:solidFill>
              </a:rPr>
              <a:t>Τοποθέτηση πλήρως </a:t>
            </a:r>
            <a:r>
              <a:rPr lang="el-GR" sz="1100" dirty="0" err="1">
                <a:solidFill>
                  <a:schemeClr val="tx1"/>
                </a:solidFill>
              </a:rPr>
              <a:t>αγκυρούμενων</a:t>
            </a:r>
            <a:r>
              <a:rPr lang="el-GR" sz="1100" dirty="0">
                <a:solidFill>
                  <a:schemeClr val="tx1"/>
                </a:solidFill>
              </a:rPr>
              <a:t> μεταλλικών πλεγμάτων και συρματόσχοινων σε επιφάνεια ~ 2.500 τ.μ. και επιπλέον ενισχύσεων ~ 1.500 τ.μ. σε επικίνδυνα πρανή.</a:t>
            </a:r>
          </a:p>
        </p:txBody>
      </p:sp>
    </p:spTree>
    <p:extLst>
      <p:ext uri="{BB962C8B-B14F-4D97-AF65-F5344CB8AC3E}">
        <p14:creationId xmlns:p14="http://schemas.microsoft.com/office/powerpoint/2010/main" val="185419632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F1F1F33-0258-3337-7130-D41CE60543B5}"/>
            </a:ext>
          </a:extLst>
        </p:cNvPr>
        <p:cNvGrpSpPr/>
        <p:nvPr/>
      </p:nvGrpSpPr>
      <p:grpSpPr>
        <a:xfrm>
          <a:off x="0" y="0"/>
          <a:ext cx="0" cy="0"/>
          <a:chOff x="0" y="0"/>
          <a:chExt cx="0" cy="0"/>
        </a:xfrm>
      </p:grpSpPr>
      <p:sp>
        <p:nvSpPr>
          <p:cNvPr id="2" name="Τίτλος 1">
            <a:extLst>
              <a:ext uri="{FF2B5EF4-FFF2-40B4-BE49-F238E27FC236}">
                <a16:creationId xmlns:a16="http://schemas.microsoft.com/office/drawing/2014/main" id="{8CEF16CA-02BA-74CA-60CB-5E244E8245E4}"/>
              </a:ext>
            </a:extLst>
          </p:cNvPr>
          <p:cNvSpPr>
            <a:spLocks noGrp="1"/>
          </p:cNvSpPr>
          <p:nvPr>
            <p:ph type="title"/>
          </p:nvPr>
        </p:nvSpPr>
        <p:spPr>
          <a:xfrm>
            <a:off x="1187116" y="251012"/>
            <a:ext cx="9962147" cy="1077229"/>
          </a:xfrm>
        </p:spPr>
        <p:txBody>
          <a:bodyPr>
            <a:normAutofit fontScale="90000"/>
          </a:bodyPr>
          <a:lstStyle/>
          <a:p>
            <a:pPr algn="ctr"/>
            <a:r>
              <a:rPr lang="el-GR" dirty="0"/>
              <a:t>«ΕΠΕΙΓΟΝΤΑ ΕΡΓΑ ΑΝΤΙΜΕΤΩΠΙΣΗΣ ΚΑΤΟΛΙΣΘΗΣΕΩΝ ΣΤΗΝ 8</a:t>
            </a:r>
            <a:r>
              <a:rPr lang="el-GR" baseline="30000" dirty="0"/>
              <a:t>Η</a:t>
            </a:r>
            <a:r>
              <a:rPr lang="el-GR" dirty="0"/>
              <a:t> ΕΠ. ΟΔΟ ΠΕΤΡΑΣ - ΜΗΘΥΜΝΑΣ, ΘΕΣΗ "ΚΑΒΑΚΙ"»</a:t>
            </a:r>
          </a:p>
        </p:txBody>
      </p:sp>
      <p:sp>
        <p:nvSpPr>
          <p:cNvPr id="3" name="Θέση περιεχομένου 2">
            <a:extLst>
              <a:ext uri="{FF2B5EF4-FFF2-40B4-BE49-F238E27FC236}">
                <a16:creationId xmlns:a16="http://schemas.microsoft.com/office/drawing/2014/main" id="{E91DEE4A-782F-879F-7B67-24FF888B68F8}"/>
              </a:ext>
            </a:extLst>
          </p:cNvPr>
          <p:cNvSpPr>
            <a:spLocks noGrp="1"/>
          </p:cNvSpPr>
          <p:nvPr>
            <p:ph idx="1"/>
          </p:nvPr>
        </p:nvSpPr>
        <p:spPr>
          <a:xfrm>
            <a:off x="1187116" y="1077229"/>
            <a:ext cx="9962147" cy="5644413"/>
          </a:xfrm>
        </p:spPr>
        <p:txBody>
          <a:bodyPr>
            <a:normAutofit/>
          </a:bodyPr>
          <a:lstStyle/>
          <a:p>
            <a:pPr marL="0" indent="0">
              <a:buNone/>
            </a:pPr>
            <a:r>
              <a:rPr lang="el-GR" sz="1100" b="1" dirty="0">
                <a:solidFill>
                  <a:schemeClr val="tx1"/>
                </a:solidFill>
              </a:rPr>
              <a:t>Μεταξύ</a:t>
            </a:r>
            <a:r>
              <a:rPr lang="el-GR" sz="1100" dirty="0">
                <a:solidFill>
                  <a:schemeClr val="tx1"/>
                </a:solidFill>
              </a:rPr>
              <a:t> των Αναθετουσών Αρχών:</a:t>
            </a:r>
          </a:p>
          <a:p>
            <a:pPr marL="228600" indent="-228600" algn="ctr">
              <a:buAutoNum type="arabicPeriod"/>
            </a:pPr>
            <a:r>
              <a:rPr lang="el-GR" sz="1100" dirty="0">
                <a:solidFill>
                  <a:schemeClr val="tx1"/>
                </a:solidFill>
              </a:rPr>
              <a:t>Ο.Τ.Α. Β’ βαθμού </a:t>
            </a:r>
            <a:r>
              <a:rPr lang="el-GR" sz="1100" u="sng" dirty="0">
                <a:solidFill>
                  <a:schemeClr val="tx1"/>
                </a:solidFill>
              </a:rPr>
              <a:t>«Περιφέρεια Βορείου Αιγαίου»</a:t>
            </a:r>
            <a:r>
              <a:rPr lang="el-GR" sz="1100" dirty="0">
                <a:solidFill>
                  <a:schemeClr val="tx1"/>
                </a:solidFill>
              </a:rPr>
              <a:t> </a:t>
            </a:r>
            <a:r>
              <a:rPr lang="el-GR" sz="1100" b="1" i="1" dirty="0">
                <a:solidFill>
                  <a:schemeClr val="tx1"/>
                </a:solidFill>
              </a:rPr>
              <a:t>(Φορέας Χρηματοδότησης) </a:t>
            </a:r>
          </a:p>
          <a:p>
            <a:pPr marL="228600" indent="-228600" algn="ctr">
              <a:buAutoNum type="arabicPeriod"/>
            </a:pPr>
            <a:r>
              <a:rPr lang="el-GR" sz="1100" u="sng" dirty="0">
                <a:solidFill>
                  <a:schemeClr val="tx1"/>
                </a:solidFill>
              </a:rPr>
              <a:t>Αναπτυξιακής Βορείου Αιγαίου Α.Α.Ε./Ο.Τ.Α. </a:t>
            </a:r>
            <a:r>
              <a:rPr lang="el-GR" sz="1100" b="1" dirty="0">
                <a:solidFill>
                  <a:schemeClr val="tx1"/>
                </a:solidFill>
              </a:rPr>
              <a:t>(</a:t>
            </a:r>
            <a:r>
              <a:rPr lang="el-GR" sz="1100" b="1" i="1" dirty="0">
                <a:solidFill>
                  <a:schemeClr val="tx1"/>
                </a:solidFill>
              </a:rPr>
              <a:t>Φορέας Υλοποίησης</a:t>
            </a:r>
            <a:r>
              <a:rPr lang="el-GR" sz="1100" b="1" dirty="0">
                <a:solidFill>
                  <a:schemeClr val="tx1"/>
                </a:solidFill>
              </a:rPr>
              <a:t>)</a:t>
            </a:r>
          </a:p>
          <a:p>
            <a:pPr marL="0" indent="0">
              <a:buNone/>
            </a:pPr>
            <a:r>
              <a:rPr lang="el-GR" sz="1100" b="1" dirty="0">
                <a:solidFill>
                  <a:schemeClr val="tx1"/>
                </a:solidFill>
              </a:rPr>
              <a:t>ΠΡΟΥΠΟΛΟΓΙΣΜΟΥ: </a:t>
            </a:r>
            <a:r>
              <a:rPr lang="el-GR" sz="1400" b="1" dirty="0">
                <a:solidFill>
                  <a:schemeClr val="accent3">
                    <a:lumMod val="60000"/>
                    <a:lumOff val="40000"/>
                  </a:schemeClr>
                </a:solidFill>
              </a:rPr>
              <a:t>270.400,00 € (με ΦΠΑ: 17%)</a:t>
            </a:r>
            <a:endParaRPr lang="el-GR" sz="1100" b="1" dirty="0">
              <a:solidFill>
                <a:schemeClr val="accent3">
                  <a:lumMod val="60000"/>
                  <a:lumOff val="40000"/>
                </a:schemeClr>
              </a:solidFill>
            </a:endParaRPr>
          </a:p>
          <a:p>
            <a:pPr marR="65405"/>
            <a:r>
              <a:rPr lang="el-GR" sz="1100" dirty="0">
                <a:solidFill>
                  <a:schemeClr val="tx1"/>
                </a:solidFill>
              </a:rPr>
              <a:t>Αντικείμενο του παρόντος έργου είναι η εκτέλεση επειγουσών εργασιών για την αντιμετώπιση φαινομένων καταπτώσεων και κατολισθήσεων γαιωδών και βραχωδών πρανών, καθώς και η εξασφάλιση της ασφαλούς και απρόσκοπτης διέλευσης επί της 8ης Επαρχιακής Οδού Πέτρας – Μήθυμνας, στην Περιφερειακή Ενότητα Λέσβου. </a:t>
            </a:r>
          </a:p>
          <a:p>
            <a:pPr marR="65405"/>
            <a:r>
              <a:rPr lang="el-GR" sz="1100" dirty="0">
                <a:solidFill>
                  <a:schemeClr val="tx1"/>
                </a:solidFill>
              </a:rPr>
              <a:t>Στο πλαίσιο του έργου προβλέπονται παρεμβάσεις προστασίας επισφαλών πρανών στο νότιο ανάντη τμήμα της οδού και του Λιμένα Πέτρας, καθώς και η κατασκευή έργων αποστράγγισης και αντιστήριξης σύμφωνα με τις οδηγίες της Διευθύνουσας Υπηρεσίας. </a:t>
            </a:r>
          </a:p>
          <a:p>
            <a:pPr marR="65405"/>
            <a:r>
              <a:rPr lang="el-GR" sz="1100" dirty="0">
                <a:solidFill>
                  <a:schemeClr val="tx1"/>
                </a:solidFill>
              </a:rPr>
              <a:t>Περιλαμβάνονται, επίσης, εργασίες απομάκρυνσης ετοιμόρροπων βραχωδών μαζών, καθαρισμού πρανών και τεχνικών απορροής </a:t>
            </a:r>
            <a:r>
              <a:rPr lang="el-GR" sz="1100" dirty="0" err="1">
                <a:solidFill>
                  <a:schemeClr val="tx1"/>
                </a:solidFill>
              </a:rPr>
              <a:t>ομβρίων</a:t>
            </a:r>
            <a:r>
              <a:rPr lang="el-GR" sz="1100" dirty="0">
                <a:solidFill>
                  <a:schemeClr val="tx1"/>
                </a:solidFill>
              </a:rPr>
              <a:t> υδάτων, καθώς και η κατασκευή μόνιμων έργων προστασίας, όπως τάφρων αποστράγγισης, </a:t>
            </a:r>
            <a:r>
              <a:rPr lang="el-GR" sz="1100" dirty="0" err="1">
                <a:solidFill>
                  <a:schemeClr val="tx1"/>
                </a:solidFill>
              </a:rPr>
              <a:t>συρματοκιβωτίων</a:t>
            </a:r>
            <a:r>
              <a:rPr lang="el-GR" sz="1100" dirty="0">
                <a:solidFill>
                  <a:schemeClr val="tx1"/>
                </a:solidFill>
              </a:rPr>
              <a:t> (</a:t>
            </a:r>
            <a:r>
              <a:rPr lang="el-GR" sz="1100" dirty="0" err="1">
                <a:solidFill>
                  <a:schemeClr val="tx1"/>
                </a:solidFill>
              </a:rPr>
              <a:t>σαρζανέτ</a:t>
            </a:r>
            <a:r>
              <a:rPr lang="el-GR" sz="1100" dirty="0">
                <a:solidFill>
                  <a:schemeClr val="tx1"/>
                </a:solidFill>
              </a:rPr>
              <a:t>) και τοίχου </a:t>
            </a:r>
            <a:r>
              <a:rPr lang="el-GR" sz="1100" dirty="0" err="1">
                <a:solidFill>
                  <a:schemeClr val="tx1"/>
                </a:solidFill>
              </a:rPr>
              <a:t>βραχοπαγίδας</a:t>
            </a:r>
            <a:r>
              <a:rPr lang="el-GR" sz="1100" dirty="0">
                <a:solidFill>
                  <a:schemeClr val="tx1"/>
                </a:solidFill>
              </a:rPr>
              <a:t>, με σκοπό την πρόληψη μελλοντικών </a:t>
            </a:r>
            <a:r>
              <a:rPr lang="el-GR" sz="1100" dirty="0" err="1">
                <a:solidFill>
                  <a:schemeClr val="tx1"/>
                </a:solidFill>
              </a:rPr>
              <a:t>κατολισθητικών</a:t>
            </a:r>
            <a:r>
              <a:rPr lang="el-GR" sz="1100" dirty="0">
                <a:solidFill>
                  <a:schemeClr val="tx1"/>
                </a:solidFill>
              </a:rPr>
              <a:t> φαινομένων και τη διατήρηση της λειτουργικότητας και ασφάλειας του οδικού δικτύου</a:t>
            </a:r>
          </a:p>
        </p:txBody>
      </p:sp>
    </p:spTree>
    <p:extLst>
      <p:ext uri="{BB962C8B-B14F-4D97-AF65-F5344CB8AC3E}">
        <p14:creationId xmlns:p14="http://schemas.microsoft.com/office/powerpoint/2010/main" val="289657394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EA18C0E-B5B6-891E-E426-EC1BCA5E90D4}"/>
            </a:ext>
          </a:extLst>
        </p:cNvPr>
        <p:cNvGrpSpPr/>
        <p:nvPr/>
      </p:nvGrpSpPr>
      <p:grpSpPr>
        <a:xfrm>
          <a:off x="0" y="0"/>
          <a:ext cx="0" cy="0"/>
          <a:chOff x="0" y="0"/>
          <a:chExt cx="0" cy="0"/>
        </a:xfrm>
      </p:grpSpPr>
      <p:sp>
        <p:nvSpPr>
          <p:cNvPr id="2" name="Τίτλος 1">
            <a:extLst>
              <a:ext uri="{FF2B5EF4-FFF2-40B4-BE49-F238E27FC236}">
                <a16:creationId xmlns:a16="http://schemas.microsoft.com/office/drawing/2014/main" id="{0E39B9F2-7ECA-E2A7-2C3E-F3E45FE6DD16}"/>
              </a:ext>
            </a:extLst>
          </p:cNvPr>
          <p:cNvSpPr>
            <a:spLocks noGrp="1"/>
          </p:cNvSpPr>
          <p:nvPr>
            <p:ph type="title"/>
          </p:nvPr>
        </p:nvSpPr>
        <p:spPr>
          <a:xfrm>
            <a:off x="1187115" y="280737"/>
            <a:ext cx="9962147" cy="1077229"/>
          </a:xfrm>
        </p:spPr>
        <p:txBody>
          <a:bodyPr>
            <a:normAutofit fontScale="90000"/>
          </a:bodyPr>
          <a:lstStyle/>
          <a:p>
            <a:pPr algn="ctr"/>
            <a:r>
              <a:rPr lang="el-GR" dirty="0"/>
              <a:t>«ΑΠΟΚΑΤΑΣΤΑΣΗ ΒΑΤΟΤΗΤΑΣ ΟΔΟΥ ΑΠΟ "ΜΕΛΙΝΤΑ" ΕΩΣ "ΠΑΝΑΓΙΑ  ΚΡΥΦΤΗ"»</a:t>
            </a:r>
          </a:p>
        </p:txBody>
      </p:sp>
      <p:sp>
        <p:nvSpPr>
          <p:cNvPr id="3" name="Θέση περιεχομένου 2">
            <a:extLst>
              <a:ext uri="{FF2B5EF4-FFF2-40B4-BE49-F238E27FC236}">
                <a16:creationId xmlns:a16="http://schemas.microsoft.com/office/drawing/2014/main" id="{769C8E7F-C7AB-1242-A19F-AD639FE04048}"/>
              </a:ext>
            </a:extLst>
          </p:cNvPr>
          <p:cNvSpPr>
            <a:spLocks noGrp="1"/>
          </p:cNvSpPr>
          <p:nvPr>
            <p:ph idx="1"/>
          </p:nvPr>
        </p:nvSpPr>
        <p:spPr>
          <a:xfrm>
            <a:off x="1187116" y="1357966"/>
            <a:ext cx="9962147" cy="5363676"/>
          </a:xfrm>
        </p:spPr>
        <p:txBody>
          <a:bodyPr>
            <a:normAutofit lnSpcReduction="10000"/>
          </a:bodyPr>
          <a:lstStyle/>
          <a:p>
            <a:pPr marL="0" indent="0">
              <a:buNone/>
            </a:pPr>
            <a:r>
              <a:rPr lang="el-GR" sz="1100" b="1" dirty="0">
                <a:solidFill>
                  <a:schemeClr val="tx1"/>
                </a:solidFill>
              </a:rPr>
              <a:t>Μεταξύ</a:t>
            </a:r>
            <a:r>
              <a:rPr lang="el-GR" sz="1100" dirty="0">
                <a:solidFill>
                  <a:schemeClr val="tx1"/>
                </a:solidFill>
              </a:rPr>
              <a:t> των Αναθετουσών Αρχών:</a:t>
            </a:r>
          </a:p>
          <a:p>
            <a:pPr algn="ctr">
              <a:lnSpc>
                <a:spcPct val="110000"/>
              </a:lnSpc>
              <a:spcAft>
                <a:spcPts val="600"/>
              </a:spcAft>
              <a:buNone/>
            </a:pPr>
            <a:r>
              <a:rPr lang="el-GR" sz="1100" b="1" u="sng" dirty="0">
                <a:solidFill>
                  <a:schemeClr val="tx1"/>
                </a:solidFill>
                <a:effectLst/>
                <a:latin typeface="Calibri" panose="020F0502020204030204" pitchFamily="34" charset="0"/>
                <a:ea typeface="Calibri" panose="020F0502020204030204" pitchFamily="34" charset="0"/>
              </a:rPr>
              <a:t>Περιφέρεια Βορείου Αιγαίου </a:t>
            </a:r>
          </a:p>
          <a:p>
            <a:pPr algn="ctr">
              <a:lnSpc>
                <a:spcPct val="110000"/>
              </a:lnSpc>
              <a:buNone/>
            </a:pPr>
            <a:r>
              <a:rPr lang="el-GR" sz="1100" dirty="0">
                <a:solidFill>
                  <a:schemeClr val="tx1"/>
                </a:solidFill>
                <a:latin typeface="Calibri" panose="020F0502020204030204" pitchFamily="34" charset="0"/>
                <a:ea typeface="Calibri" panose="020F0502020204030204" pitchFamily="34" charset="0"/>
              </a:rPr>
              <a:t>Και της</a:t>
            </a:r>
            <a:r>
              <a:rPr lang="el-GR" sz="1100" b="1" u="sng" dirty="0">
                <a:solidFill>
                  <a:schemeClr val="tx1"/>
                </a:solidFill>
                <a:latin typeface="Calibri" panose="020F0502020204030204" pitchFamily="34" charset="0"/>
                <a:ea typeface="Calibri" panose="020F0502020204030204" pitchFamily="34" charset="0"/>
              </a:rPr>
              <a:t> </a:t>
            </a:r>
            <a:r>
              <a:rPr kumimoji="0" lang="el-GR" sz="1100" b="1" i="0" u="sng" strike="noStrike" kern="1200" cap="none" spc="0" normalizeH="0" baseline="0" noProof="0" dirty="0">
                <a:ln>
                  <a:noFill/>
                </a:ln>
                <a:solidFill>
                  <a:schemeClr val="tx1"/>
                </a:solidFill>
                <a:effectLst/>
                <a:uLnTx/>
                <a:uFillTx/>
                <a:latin typeface="Calibri" panose="020F0502020204030204" pitchFamily="34" charset="0"/>
                <a:ea typeface="Calibri" panose="020F0502020204030204" pitchFamily="34" charset="0"/>
                <a:cs typeface="+mn-cs"/>
              </a:rPr>
              <a:t>Αναπτυξιακής Βορείου Αιγαίου ΑΑΕ/ΟΤΑ </a:t>
            </a:r>
            <a:endParaRPr lang="el-GR" sz="1100" b="1" u="sng" dirty="0">
              <a:solidFill>
                <a:schemeClr val="tx1"/>
              </a:solidFill>
              <a:latin typeface="Calibri" panose="020F0502020204030204" pitchFamily="34" charset="0"/>
              <a:ea typeface="Calibri" panose="020F0502020204030204" pitchFamily="34" charset="0"/>
            </a:endParaRPr>
          </a:p>
          <a:p>
            <a:pPr>
              <a:buNone/>
            </a:pPr>
            <a:r>
              <a:rPr lang="el-GR" sz="1100" b="1" dirty="0">
                <a:solidFill>
                  <a:schemeClr val="tx1"/>
                </a:solidFill>
              </a:rPr>
              <a:t>ΠΡΟΥΠΟΛΟΓΙΣΜΟΥ: </a:t>
            </a:r>
            <a:r>
              <a:rPr lang="el-GR" sz="1400" b="1" dirty="0">
                <a:solidFill>
                  <a:schemeClr val="accent3">
                    <a:lumMod val="60000"/>
                    <a:lumOff val="40000"/>
                  </a:schemeClr>
                </a:solidFill>
              </a:rPr>
              <a:t>1.370.000,00  € (με ΦΠΑ: 17%)</a:t>
            </a:r>
          </a:p>
          <a:p>
            <a:pPr algn="just">
              <a:lnSpc>
                <a:spcPct val="150000"/>
              </a:lnSpc>
            </a:pPr>
            <a:r>
              <a:rPr lang="el-GR" sz="1050" dirty="0">
                <a:solidFill>
                  <a:schemeClr val="tx1"/>
                </a:solidFill>
              </a:rPr>
              <a:t>Το αντικείμενο της Σύμβασης αφορά τις εργασίες βελτίωσης του υφιστάμενου χωματόδρομου -που έχει διανοιχθεί από τη ΜΟΜΑ - από τη συμβολή του με την 33η Δημοτική Οδό </a:t>
            </a:r>
            <a:r>
              <a:rPr lang="el-GR" sz="1050" dirty="0" err="1">
                <a:solidFill>
                  <a:schemeClr val="tx1"/>
                </a:solidFill>
              </a:rPr>
              <a:t>Μελίντα</a:t>
            </a:r>
            <a:r>
              <a:rPr lang="el-GR" sz="1050" dirty="0">
                <a:solidFill>
                  <a:schemeClr val="tx1"/>
                </a:solidFill>
              </a:rPr>
              <a:t> – </a:t>
            </a:r>
            <a:r>
              <a:rPr lang="el-GR" sz="1050" dirty="0" err="1">
                <a:solidFill>
                  <a:schemeClr val="tx1"/>
                </a:solidFill>
              </a:rPr>
              <a:t>Παλαιοχώρι</a:t>
            </a:r>
            <a:r>
              <a:rPr lang="el-GR" sz="1050" dirty="0">
                <a:solidFill>
                  <a:schemeClr val="tx1"/>
                </a:solidFill>
              </a:rPr>
              <a:t> (</a:t>
            </a:r>
            <a:r>
              <a:rPr lang="el-GR" sz="1050" dirty="0" err="1">
                <a:solidFill>
                  <a:schemeClr val="tx1"/>
                </a:solidFill>
              </a:rPr>
              <a:t>Απ</a:t>
            </a:r>
            <a:r>
              <a:rPr lang="el-GR" sz="1050" dirty="0">
                <a:solidFill>
                  <a:schemeClr val="tx1"/>
                </a:solidFill>
              </a:rPr>
              <a:t>. Νομάρχη 1061/99 17-5-1999) με κατεύθυνση Δυτικά προς την Παναγία Κρυφτή, συνολικού μήκους 2.823,15 μέτρων.</a:t>
            </a:r>
          </a:p>
          <a:p>
            <a:pPr algn="just">
              <a:lnSpc>
                <a:spcPct val="150000"/>
              </a:lnSpc>
            </a:pPr>
            <a:r>
              <a:rPr lang="el-GR" sz="1100" dirty="0">
                <a:solidFill>
                  <a:schemeClr val="tx1"/>
                </a:solidFill>
              </a:rPr>
              <a:t>Το έργο αποτελεί τσιμεντόστρωση του υφιστάμενου δρόμου στο υφιστάμενο πλάτος του με μικρές </a:t>
            </a:r>
            <a:r>
              <a:rPr lang="el-GR" sz="1100" dirty="0" err="1">
                <a:solidFill>
                  <a:schemeClr val="tx1"/>
                </a:solidFill>
              </a:rPr>
              <a:t>διαπλατύνσεις</a:t>
            </a:r>
            <a:r>
              <a:rPr lang="el-GR" sz="1100" dirty="0">
                <a:solidFill>
                  <a:schemeClr val="tx1"/>
                </a:solidFill>
              </a:rPr>
              <a:t> κατά τμήματα.</a:t>
            </a:r>
          </a:p>
          <a:p>
            <a:pPr algn="just">
              <a:lnSpc>
                <a:spcPct val="150000"/>
              </a:lnSpc>
            </a:pPr>
            <a:r>
              <a:rPr lang="el-GR" sz="1100" dirty="0">
                <a:solidFill>
                  <a:schemeClr val="tx1"/>
                </a:solidFill>
              </a:rPr>
              <a:t>Το πλάτος του υφιστάμενου δρόμου κυμαίνεται από 3,50 μ. έως 4,50 μ. με τμήματα που φτάνει έως 5,50 μ. </a:t>
            </a:r>
          </a:p>
          <a:p>
            <a:pPr algn="just">
              <a:lnSpc>
                <a:spcPct val="150000"/>
              </a:lnSpc>
              <a:buFont typeface="Wingdings" panose="05000000000000000000" pitchFamily="2" charset="2"/>
              <a:buChar char="q"/>
            </a:pPr>
            <a:r>
              <a:rPr lang="el-GR" sz="1100" dirty="0">
                <a:solidFill>
                  <a:schemeClr val="tx1"/>
                </a:solidFill>
              </a:rPr>
              <a:t>α) Πραγματοποίηση γενικών εκσκαφών, μόρφωση πρανών, άρσεις καταπτώσεων κλπ. </a:t>
            </a:r>
          </a:p>
          <a:p>
            <a:pPr algn="just">
              <a:lnSpc>
                <a:spcPct val="150000"/>
              </a:lnSpc>
              <a:buFont typeface="Wingdings" panose="05000000000000000000" pitchFamily="2" charset="2"/>
              <a:buChar char="q"/>
            </a:pPr>
            <a:r>
              <a:rPr lang="el-GR" sz="1100" dirty="0">
                <a:solidFill>
                  <a:schemeClr val="tx1"/>
                </a:solidFill>
              </a:rPr>
              <a:t>β) Κατασκευή τεχνικών με σκυρόδεμα C20/25. </a:t>
            </a:r>
          </a:p>
          <a:p>
            <a:pPr algn="just">
              <a:lnSpc>
                <a:spcPct val="150000"/>
              </a:lnSpc>
              <a:buFont typeface="Wingdings" panose="05000000000000000000" pitchFamily="2" charset="2"/>
              <a:buChar char="q"/>
            </a:pPr>
            <a:r>
              <a:rPr lang="el-GR" sz="1100" dirty="0">
                <a:solidFill>
                  <a:schemeClr val="tx1"/>
                </a:solidFill>
              </a:rPr>
              <a:t>γ) Κατασκευή </a:t>
            </a:r>
            <a:r>
              <a:rPr lang="el-GR" sz="1100" dirty="0" err="1">
                <a:solidFill>
                  <a:schemeClr val="tx1"/>
                </a:solidFill>
              </a:rPr>
              <a:t>υπόβασης</a:t>
            </a:r>
            <a:r>
              <a:rPr lang="el-GR" sz="1100" dirty="0">
                <a:solidFill>
                  <a:schemeClr val="tx1"/>
                </a:solidFill>
              </a:rPr>
              <a:t> μεταβλητού πάχους 15 εκ. από </a:t>
            </a:r>
            <a:r>
              <a:rPr lang="el-GR" sz="1100" dirty="0" err="1">
                <a:solidFill>
                  <a:schemeClr val="tx1"/>
                </a:solidFill>
              </a:rPr>
              <a:t>θραυστά</a:t>
            </a:r>
            <a:r>
              <a:rPr lang="el-GR" sz="1100" dirty="0">
                <a:solidFill>
                  <a:schemeClr val="tx1"/>
                </a:solidFill>
              </a:rPr>
              <a:t> αδρανή υλικά λατομείου. </a:t>
            </a:r>
          </a:p>
          <a:p>
            <a:pPr algn="just">
              <a:lnSpc>
                <a:spcPct val="150000"/>
              </a:lnSpc>
              <a:buFont typeface="Wingdings" panose="05000000000000000000" pitchFamily="2" charset="2"/>
              <a:buChar char="q"/>
            </a:pPr>
            <a:r>
              <a:rPr lang="el-GR" sz="1100" dirty="0">
                <a:solidFill>
                  <a:schemeClr val="tx1"/>
                </a:solidFill>
              </a:rPr>
              <a:t>δ) Κατασκευή </a:t>
            </a:r>
            <a:r>
              <a:rPr lang="el-GR" sz="1100" dirty="0" err="1">
                <a:solidFill>
                  <a:schemeClr val="tx1"/>
                </a:solidFill>
              </a:rPr>
              <a:t>επενδεδυμένης</a:t>
            </a:r>
            <a:r>
              <a:rPr lang="el-GR" sz="1100" dirty="0">
                <a:solidFill>
                  <a:schemeClr val="tx1"/>
                </a:solidFill>
              </a:rPr>
              <a:t> τάφρου. </a:t>
            </a:r>
          </a:p>
          <a:p>
            <a:pPr algn="just">
              <a:lnSpc>
                <a:spcPct val="150000"/>
              </a:lnSpc>
              <a:buFont typeface="Wingdings" panose="05000000000000000000" pitchFamily="2" charset="2"/>
              <a:buChar char="q"/>
            </a:pPr>
            <a:r>
              <a:rPr lang="el-GR" sz="1100" dirty="0">
                <a:solidFill>
                  <a:schemeClr val="tx1"/>
                </a:solidFill>
              </a:rPr>
              <a:t>ε) Σκυροδέτηση τμημάτων της οδού με σκυρόδεμα κατηγορίας C 20/25 οπλισμένο με διπλό δομικό πλέγμα. </a:t>
            </a:r>
          </a:p>
          <a:p>
            <a:pPr algn="just">
              <a:lnSpc>
                <a:spcPct val="150000"/>
              </a:lnSpc>
              <a:buFont typeface="Wingdings" panose="05000000000000000000" pitchFamily="2" charset="2"/>
              <a:buChar char="q"/>
            </a:pPr>
            <a:r>
              <a:rPr lang="el-GR" sz="1100" dirty="0">
                <a:solidFill>
                  <a:schemeClr val="tx1"/>
                </a:solidFill>
              </a:rPr>
              <a:t>ζ) Τοποθέτηση πινακίδων ρύθμισης της κυκλοφορίας σε τμήματα στένωσης της οδού. </a:t>
            </a:r>
          </a:p>
          <a:p>
            <a:pPr algn="just">
              <a:lnSpc>
                <a:spcPct val="150000"/>
              </a:lnSpc>
              <a:buFont typeface="Wingdings" panose="05000000000000000000" pitchFamily="2" charset="2"/>
              <a:buChar char="q"/>
            </a:pPr>
            <a:r>
              <a:rPr lang="el-GR" sz="1100" dirty="0">
                <a:solidFill>
                  <a:schemeClr val="tx1"/>
                </a:solidFill>
              </a:rPr>
              <a:t>η) Τοποθέτηση συστημάτων αναχαίτισης οχημάτων – στηθαίων ασφαλείας. </a:t>
            </a:r>
          </a:p>
          <a:p>
            <a:pPr algn="just">
              <a:lnSpc>
                <a:spcPct val="150000"/>
              </a:lnSpc>
              <a:buFont typeface="Wingdings" panose="05000000000000000000" pitchFamily="2" charset="2"/>
              <a:buChar char="q"/>
            </a:pPr>
            <a:r>
              <a:rPr lang="el-GR" sz="1100" dirty="0">
                <a:solidFill>
                  <a:schemeClr val="tx1"/>
                </a:solidFill>
              </a:rPr>
              <a:t>θ) Περίφραξη πρανών κατά τμήματα με προστατευτικό πλέγμα.</a:t>
            </a:r>
            <a:endParaRPr lang="el-GR" sz="1100" i="1" dirty="0">
              <a:solidFill>
                <a:schemeClr val="tx1"/>
              </a:solidFill>
              <a:latin typeface="Calibri" panose="020F0502020204030204" pitchFamily="34" charset="0"/>
              <a:ea typeface="Calibri" panose="020F0502020204030204" pitchFamily="34" charset="0"/>
            </a:endParaRPr>
          </a:p>
        </p:txBody>
      </p:sp>
    </p:spTree>
    <p:extLst>
      <p:ext uri="{BB962C8B-B14F-4D97-AF65-F5344CB8AC3E}">
        <p14:creationId xmlns:p14="http://schemas.microsoft.com/office/powerpoint/2010/main" val="2397913344"/>
      </p:ext>
    </p:extLst>
  </p:cSld>
  <p:clrMapOvr>
    <a:masterClrMapping/>
  </p:clrMapOvr>
</p:sld>
</file>

<file path=ppt/theme/theme1.xml><?xml version="1.0" encoding="utf-8"?>
<a:theme xmlns:a="http://schemas.openxmlformats.org/drawingml/2006/main" name="Κομμάτι">
  <a:themeElements>
    <a:clrScheme name="Κομμάτι">
      <a:dk1>
        <a:sysClr val="windowText" lastClr="000000"/>
      </a:dk1>
      <a:lt1>
        <a:sysClr val="window" lastClr="FFFFFF"/>
      </a:lt1>
      <a:dk2>
        <a:srgbClr val="146194"/>
      </a:dk2>
      <a:lt2>
        <a:srgbClr val="76DBF4"/>
      </a:lt2>
      <a:accent1>
        <a:srgbClr val="052F61"/>
      </a:accent1>
      <a:accent2>
        <a:srgbClr val="A50E82"/>
      </a:accent2>
      <a:accent3>
        <a:srgbClr val="14967C"/>
      </a:accent3>
      <a:accent4>
        <a:srgbClr val="6A9E1F"/>
      </a:accent4>
      <a:accent5>
        <a:srgbClr val="E87D37"/>
      </a:accent5>
      <a:accent6>
        <a:srgbClr val="C62324"/>
      </a:accent6>
      <a:hlink>
        <a:srgbClr val="0D2E46"/>
      </a:hlink>
      <a:folHlink>
        <a:srgbClr val="356A95"/>
      </a:folHlink>
    </a:clrScheme>
    <a:fontScheme name="Κομμάτι">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Κομμάτι">
      <a:fillStyleLst>
        <a:solidFill>
          <a:schemeClr val="phClr"/>
        </a:solidFill>
        <a:gradFill rotWithShape="1">
          <a:gsLst>
            <a:gs pos="0">
              <a:schemeClr val="phClr">
                <a:tint val="62000"/>
                <a:hueMod val="94000"/>
                <a:satMod val="140000"/>
                <a:lumMod val="110000"/>
              </a:schemeClr>
            </a:gs>
            <a:gs pos="100000">
              <a:schemeClr val="phClr">
                <a:tint val="84000"/>
                <a:satMod val="160000"/>
              </a:schemeClr>
            </a:gs>
          </a:gsLst>
          <a:lin ang="5400000" scaled="0"/>
        </a:gradFill>
        <a:gradFill rotWithShape="1">
          <a:gsLst>
            <a:gs pos="0">
              <a:schemeClr val="phClr">
                <a:tint val="98000"/>
                <a:hueMod val="94000"/>
                <a:satMod val="130000"/>
                <a:lumMod val="128000"/>
              </a:schemeClr>
            </a:gs>
            <a:gs pos="100000">
              <a:schemeClr val="phClr">
                <a:shade val="94000"/>
                <a:lumMod val="88000"/>
              </a:schemeClr>
            </a:gs>
          </a:gsLst>
          <a:lin ang="5400000" scaled="0"/>
        </a:gradFill>
      </a:fillStyleLst>
      <a:lnStyleLst>
        <a:ln w="9525" cap="rnd" cmpd="sng" algn="ctr">
          <a:solidFill>
            <a:schemeClr val="phClr">
              <a:tint val="76000"/>
              <a:alpha val="60000"/>
              <a:hueMod val="94000"/>
            </a:schemeClr>
          </a:solidFill>
          <a:prstDash val="solid"/>
        </a:ln>
        <a:ln w="15875" cap="rnd" cmpd="sng" algn="ctr">
          <a:solidFill>
            <a:schemeClr val="phClr">
              <a:hueMod val="94000"/>
            </a:schemeClr>
          </a:solidFill>
          <a:prstDash val="solid"/>
        </a:ln>
        <a:ln w="28575" cap="rnd"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a:effectStyle>
      </a:effectStyleLst>
      <a:bgFillStyleLst>
        <a:solidFill>
          <a:schemeClr val="phClr"/>
        </a:solidFill>
        <a:gradFill rotWithShape="1">
          <a:gsLst>
            <a:gs pos="10000">
              <a:schemeClr val="phClr">
                <a:tint val="97000"/>
                <a:hueMod val="92000"/>
                <a:satMod val="169000"/>
                <a:lumMod val="164000"/>
              </a:schemeClr>
            </a:gs>
            <a:gs pos="100000">
              <a:schemeClr val="phClr">
                <a:shade val="96000"/>
                <a:satMod val="120000"/>
                <a:lumMod val="90000"/>
              </a:schemeClr>
            </a:gs>
          </a:gsLst>
          <a:lin ang="6120000" scaled="1"/>
        </a:gradFill>
        <a:gradFill rotWithShape="1">
          <a:gsLst>
            <a:gs pos="0">
              <a:schemeClr val="phClr">
                <a:tint val="97000"/>
                <a:hueMod val="92000"/>
                <a:satMod val="169000"/>
                <a:lumMod val="164000"/>
              </a:schemeClr>
            </a:gs>
            <a:gs pos="100000">
              <a:schemeClr val="phClr">
                <a:shade val="96000"/>
                <a:satMod val="120000"/>
                <a:lumMod val="90000"/>
              </a:schemeClr>
            </a:gs>
          </a:gsLst>
          <a:path path="circle">
            <a:fillToRect b="100000"/>
          </a:path>
        </a:gradFill>
      </a:bgFillStyleLst>
    </a:fmtScheme>
  </a:themeElements>
  <a:objectDefaults/>
  <a:extraClrSchemeLst/>
  <a:extLst>
    <a:ext uri="{05A4C25C-085E-4340-85A3-A5531E510DB2}">
      <thm15:themeFamily xmlns:thm15="http://schemas.microsoft.com/office/thememl/2012/main" name="Slice" id="{0507925B-6AC9-4358-8E18-C330545D08F8}" vid="{13FEC7C6-62A9-40C4-99D2-581AACACAA2F}"/>
    </a:ext>
  </a:extLst>
</a:theme>
</file>

<file path=docProps/app.xml><?xml version="1.0" encoding="utf-8"?>
<Properties xmlns="http://schemas.openxmlformats.org/officeDocument/2006/extended-properties" xmlns:vt="http://schemas.openxmlformats.org/officeDocument/2006/docPropsVTypes">
  <Template>Slice</Template>
  <TotalTime>328</TotalTime>
  <Words>2773</Words>
  <Application>Microsoft Office PowerPoint</Application>
  <PresentationFormat>Ευρεία οθόνη</PresentationFormat>
  <Paragraphs>199</Paragraphs>
  <Slides>14</Slides>
  <Notes>0</Notes>
  <HiddenSlides>0</HiddenSlides>
  <MMClips>0</MMClips>
  <ScaleCrop>false</ScaleCrop>
  <HeadingPairs>
    <vt:vector size="6" baseType="variant">
      <vt:variant>
        <vt:lpstr>Γραμματοσειρές που χρησιμοποιούνται</vt:lpstr>
      </vt:variant>
      <vt:variant>
        <vt:i4>7</vt:i4>
      </vt:variant>
      <vt:variant>
        <vt:lpstr>Θέμα</vt:lpstr>
      </vt:variant>
      <vt:variant>
        <vt:i4>1</vt:i4>
      </vt:variant>
      <vt:variant>
        <vt:lpstr>Τίτλοι διαφανειών</vt:lpstr>
      </vt:variant>
      <vt:variant>
        <vt:i4>14</vt:i4>
      </vt:variant>
    </vt:vector>
  </HeadingPairs>
  <TitlesOfParts>
    <vt:vector size="22" baseType="lpstr">
      <vt:lpstr>Arial</vt:lpstr>
      <vt:lpstr>Calibri</vt:lpstr>
      <vt:lpstr>Century Gothic</vt:lpstr>
      <vt:lpstr>Symbol</vt:lpstr>
      <vt:lpstr>Times New Roman</vt:lpstr>
      <vt:lpstr>Wingdings</vt:lpstr>
      <vt:lpstr>Wingdings 3</vt:lpstr>
      <vt:lpstr>Κομμάτι</vt:lpstr>
      <vt:lpstr>ΑΝΑΠΤΥΞΙΑΚΗ ΒΟΡΕΙΟΥ ΑΙΓΑΙΟΥ Α.Α.Ε./Ο.Τ.Α.</vt:lpstr>
      <vt:lpstr>«ΑΠΟΚΑΤΑΣΤΑΣΗ ΖΗΜΙΩΝ ΑΠΟ ΘΕΟΜΗΝΙΑ ΣΕ ΑΛΙΕΥΤΙΚΑ ΚΑΤΑΦΥΓΙΑ ΝΗΣΟΥ ΛΕΣΒΟΥ»</vt:lpstr>
      <vt:lpstr>«ΣΥΝΤΗΡΗΣΗ - ΒΕΛΤΙΩΣΗ ΟΔΟΥ ΣΚΑΛΑ ΣΥΚΑΜΙΑΣ - ΕΦΤΑΛΟΥ»</vt:lpstr>
      <vt:lpstr> «ΠΡΟΜΗΘΕΙΑ ΚΑΙ ΤΟΠΟΘΕΤΗΣΗ ΣΥΝΘΕΤΙΚΟΥ ΤΑΠΗΤΑ ΣΕ ΓΗΠΕΔΑ ΑΝΤΙΣΦΑΙΡΙΣΗΣ ΣΤΟΝ ΧΩΡΟ ΑΝΑΨΥΧΗΣ ΚΑΙ ΑΘΛΗΤΙΣΜΟΥ ΣΤΗΝ Τ.Κ. ΑΡΓΕΝΟΥ»</vt:lpstr>
      <vt:lpstr>«ΑΠΟΠΕΡΑΤΩΣΗ ΠΑΡΑΚΑΜΨΗΣ ΑΓ. ΠΑΡΑΣΚΕΥΗΣ»</vt:lpstr>
      <vt:lpstr>«ΑΠΟΚΑΤΑΣΤΑΣΗ ΖΗΜΙΩΝ ΟΔΟΥ ΕΦΤΑΛΟΥΣ»</vt:lpstr>
      <vt:lpstr> «ΑΠΟΚΑΤΑΣΤΑΣΗ ΒΡΑΧΟΠΤΩΣΕΩΝ ΓΙΑ ΟΔΙΚΗ ΑΣΦΑΛΕΙΑ ΣΤΟ ΟΔΙΚΟ ΔΙΚΤΥΟ ΤΗΣ Π.Ε. ΛΕΣΒΟΥ ΑΠΟ ΤΗΝ ΠΕΡΙΦΕΡΕΙΑ ΒΟΡΕΙΟΥ ΑΙΓΑΙΟΥ»</vt:lpstr>
      <vt:lpstr>«ΕΠΕΙΓΟΝΤΑ ΕΡΓΑ ΑΝΤΙΜΕΤΩΠΙΣΗΣ ΚΑΤΟΛΙΣΘΗΣΕΩΝ ΣΤΗΝ 8Η ΕΠ. ΟΔΟ ΠΕΤΡΑΣ - ΜΗΘΥΜΝΑΣ, ΘΕΣΗ "ΚΑΒΑΚΙ"»</vt:lpstr>
      <vt:lpstr>«ΑΠΟΚΑΤΑΣΤΑΣΗ ΒΑΤΟΤΗΤΑΣ ΟΔΟΥ ΑΠΟ "ΜΕΛΙΝΤΑ" ΕΩΣ "ΠΑΝΑΓΙΑ  ΚΡΥΦΤΗ"»</vt:lpstr>
      <vt:lpstr>«ΕΠΕΙΓΟΥΣΕΣ ΕΡΓΑΣΙΕΣ - ΦΡΑΓΜΑ ΤΣΙΚΝΙΑ»</vt:lpstr>
      <vt:lpstr>«ΠΑΡΑΚΑΜΨΗ ΟΙΚΙΣΜΟΥ ΡΕΜΑΤΟΣ»</vt:lpstr>
      <vt:lpstr>«ΜΕΛΕΤΗ ΒΕΛΤΙΩΣΗΣ 8ΗΣ ΕΠΑΡΧΙΑΚΗΣ ΟΔΟΥ ΘΕΡΜΗΣ - ΜΑΝΤΑΜΑΔΟΥ»</vt:lpstr>
      <vt:lpstr>«ΠΡΟΜΗΘΕΙΑ 5 ΓΗΠΕΔΩΝ ΠΟΔΟΣΦΑΙΡΟΥ 5χ5 ΣΤΙΣ ΚΟΙΝΟΤΗΤΕΣ ΛΙΣΒΟΡΙΟΥ, ΣΚΑΛΟΧΩΡΙΟΥ, ΚΛΕΙΟΥΣ, ΧΙΔΗΡΩΝ ΚΑΙ ΣΙΓΡΙΟΥ»</vt:lpstr>
      <vt:lpstr>Παρουσίαση του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User</dc:creator>
  <cp:lastModifiedBy>ΑΝΑΠΤΥΞΙΑΚΗ  ΒΟΡΕΙΟΥ ΑΙΓΑΟΥ</cp:lastModifiedBy>
  <cp:revision>44</cp:revision>
  <cp:lastPrinted>2025-12-04T07:39:25Z</cp:lastPrinted>
  <dcterms:created xsi:type="dcterms:W3CDTF">2025-12-03T07:42:26Z</dcterms:created>
  <dcterms:modified xsi:type="dcterms:W3CDTF">2025-12-04T10:50:18Z</dcterms:modified>
</cp:coreProperties>
</file>